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_rels/notesSlide18.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5.xml.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4.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9.xml.rels" ContentType="application/vnd.openxmlformats-package.relationships+xml"/>
  <Override PartName="/ppt/notesSlides/_rels/notesSlide5.xml.rels" ContentType="application/vnd.openxmlformats-package.relationships+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s/_rels/slide32.xml.rels" ContentType="application/vnd.openxmlformats-package.relationships+xml"/>
  <Override PartName="/ppt/slides/_rels/slide29.xml.rels" ContentType="application/vnd.openxmlformats-package.relationships+xml"/>
  <Override PartName="/ppt/slides/_rels/slide31.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3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5.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32.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60.xml" ContentType="application/vnd.openxmlformats-officedocument.presentationml.slideLayout+xml"/>
  <Override PartName="/ppt/slideLayouts/slideLayout55.xml" ContentType="application/vnd.openxmlformats-officedocument.presentationml.slideLayout+xml"/>
  <Override PartName="/ppt/slideLayouts/slideLayout51.xml" ContentType="application/vnd.openxmlformats-officedocument.presentationml.slideLayout+xml"/>
  <Override PartName="/ppt/slideLayouts/slideLayout46.xml" ContentType="application/vnd.openxmlformats-officedocument.presentationml.slideLayout+xml"/>
  <Override PartName="/ppt/slideLayouts/slideLayout56.xml" ContentType="application/vnd.openxmlformats-officedocument.presentationml.slideLayout+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49.xml" ContentType="application/vnd.openxmlformats-officedocument.presentationml.slideLayout+xml"/>
  <Override PartName="/ppt/slideLayouts/slideLayout38.xml" ContentType="application/vnd.openxmlformats-officedocument.presentationml.slideLayout+xml"/>
  <Override PartName="/ppt/slideLayouts/slideLayout4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47.xml" ContentType="application/vnd.openxmlformats-officedocument.presentationml.slideLayout+xml"/>
  <Override PartName="/ppt/slideLayouts/slideLayout33.xml" ContentType="application/vnd.openxmlformats-officedocument.presentationml.slideLayout+xml"/>
  <Override PartName="/ppt/slideLayouts/slideLayout52.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7.xml" ContentType="application/vnd.openxmlformats-officedocument.presentationml.slideLayout+xml"/>
  <Override PartName="/ppt/slideLayouts/slideLayout24.xml" ContentType="application/vnd.openxmlformats-officedocument.presentationml.slideLayout+xml"/>
  <Override PartName="/ppt/slideLayouts/slideLayout54.xml" ContentType="application/vnd.openxmlformats-officedocument.presentationml.slideLayout+xml"/>
  <Override PartName="/ppt/slideLayouts/slideLayout42.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32.xml" ContentType="application/vnd.openxmlformats-officedocument.presentationml.slideLayout+xml"/>
  <Override PartName="/ppt/slideLayouts/slideLayout17.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slideLayouts/slideLayout44.xml" ContentType="application/vnd.openxmlformats-officedocument.presentationml.slideLayout+xml"/>
  <Override PartName="/ppt/slideLayouts/slideLayout9.xml" ContentType="application/vnd.openxmlformats-officedocument.presentationml.slideLayout+xml"/>
  <Override PartName="/ppt/slideLayouts/slideLayout40.xml" ContentType="application/vnd.openxmlformats-officedocument.presentationml.slideLayout+xml"/>
  <Override PartName="/ppt/slideLayouts/slideLayout29.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3.xml" ContentType="application/vnd.openxmlformats-officedocument.presentationml.slideLayout+xml"/>
  <Override PartName="/ppt/slideLayouts/slideLayout15.xml" ContentType="application/vnd.openxmlformats-officedocument.presentationml.slideLayout+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53.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46.xml.rels" ContentType="application/vnd.openxmlformats-package.relationships+xml"/>
  <Override PartName="/ppt/slideLayouts/_rels/slideLayout57.xml.rels" ContentType="application/vnd.openxmlformats-package.relationships+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3.xml.rels" ContentType="application/vnd.openxmlformats-package.relationships+xml"/>
  <Override PartName="/ppt/slideLayouts/_rels/slideLayout40.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20.xml.rels" ContentType="application/vnd.openxmlformats-package.relationships+xml"/>
  <Override PartName="/ppt/slideLayouts/_rels/slideLayout54.xml.rels" ContentType="application/vnd.openxmlformats-package.relationships+xml"/>
  <Override PartName="/ppt/slideLayouts/_rels/slideLayout39.xml.rels" ContentType="application/vnd.openxmlformats-package.relationships+xml"/>
  <Override PartName="/ppt/slideLayouts/_rels/slideLayout19.xml.rels" ContentType="application/vnd.openxmlformats-package.relationships+xml"/>
  <Override PartName="/ppt/slideLayouts/_rels/slideLayout18.xml.rels" ContentType="application/vnd.openxmlformats-package.relationships+xml"/>
  <Override PartName="/ppt/slideLayouts/_rels/slideLayout31.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38.xml.rels" ContentType="application/vnd.openxmlformats-package.relationships+xml"/>
  <Override PartName="/ppt/slideLayouts/_rels/slideLayout17.xml.rels" ContentType="application/vnd.openxmlformats-package.relationships+xml"/>
  <Override PartName="/ppt/slideLayouts/_rels/slideLayout60.xml.rels" ContentType="application/vnd.openxmlformats-package.relationships+xml"/>
  <Override PartName="/ppt/slideLayouts/_rels/slideLayout55.xml.rels" ContentType="application/vnd.openxmlformats-package.relationships+xml"/>
  <Override PartName="/ppt/slideLayouts/_rels/slideLayout16.xml.rels" ContentType="application/vnd.openxmlformats-package.relationships+xml"/>
  <Override PartName="/ppt/slideLayouts/_rels/slideLayout14.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13.xml.rels" ContentType="application/vnd.openxmlformats-package.relationships+xml"/>
  <Override PartName="/ppt/slideLayouts/_rels/slideLayout42.xml.rels" ContentType="application/vnd.openxmlformats-package.relationships+xml"/>
  <Override PartName="/ppt/slideLayouts/_rels/slideLayout11.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8.xml.rels" ContentType="application/vnd.openxmlformats-package.relationships+xml"/>
  <Override PartName="/ppt/slideLayouts/_rels/slideLayout56.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6.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media/image64.png" ContentType="image/png"/>
  <Override PartName="/ppt/media/image63.emf" ContentType="image/x-emf"/>
  <Override PartName="/ppt/media/image60.emf" ContentType="image/x-emf"/>
  <Override PartName="/ppt/media/image58.emf" ContentType="image/x-emf"/>
  <Override PartName="/ppt/media/image57.png" ContentType="image/png"/>
  <Override PartName="/ppt/media/image54.emf" ContentType="image/x-emf"/>
  <Override PartName="/ppt/media/image53.png" ContentType="image/png"/>
  <Override PartName="/ppt/media/image52.png" ContentType="image/png"/>
  <Override PartName="/ppt/media/image56.png" ContentType="image/png"/>
  <Override PartName="/ppt/media/image51.png" ContentType="image/png"/>
  <Override PartName="/ppt/media/image50.png" ContentType="image/png"/>
  <Override PartName="/ppt/media/image49.png" ContentType="image/png"/>
  <Override PartName="/ppt/media/image46.png" ContentType="image/png"/>
  <Override PartName="/ppt/media/image43.png" ContentType="image/png"/>
  <Override PartName="/ppt/media/image42.png" ContentType="image/png"/>
  <Override PartName="/ppt/media/image41.png" ContentType="image/png"/>
  <Override PartName="/ppt/media/image36.png" ContentType="image/png"/>
  <Override PartName="/ppt/media/image38.png" ContentType="image/png"/>
  <Override PartName="/ppt/media/image33.png" ContentType="image/png"/>
  <Override PartName="/ppt/media/image32.png" ContentType="image/png"/>
  <Override PartName="/ppt/media/image62.emf" ContentType="image/x-emf"/>
  <Override PartName="/ppt/media/image37.png" ContentType="image/png"/>
  <Override PartName="/ppt/media/image31.png" ContentType="image/png"/>
  <Override PartName="/ppt/media/image45.png" ContentType="image/png"/>
  <Override PartName="/ppt/media/image44.png" ContentType="image/png"/>
  <Override PartName="/ppt/media/image30.png" ContentType="image/png"/>
  <Override PartName="/ppt/media/image24.jpeg" ContentType="image/jpeg"/>
  <Override PartName="/ppt/media/image22.emf" ContentType="image/x-emf"/>
  <Override PartName="/ppt/media/image21.png" ContentType="image/png"/>
  <Override PartName="/ppt/media/image20.emf" ContentType="image/x-emf"/>
  <Override PartName="/ppt/media/image19.png" ContentType="image/png"/>
  <Override PartName="/ppt/media/image18.emf" ContentType="image/x-emf"/>
  <Override PartName="/ppt/media/image25.gif" ContentType="image/gif"/>
  <Override PartName="/ppt/media/image16.png" ContentType="image/png"/>
  <Override PartName="/ppt/media/image17.png" ContentType="image/png"/>
  <Override PartName="/ppt/media/image14.png" ContentType="image/png"/>
  <Override PartName="/ppt/media/image39.png" ContentType="image/png"/>
  <Override PartName="/ppt/media/image35.png" ContentType="image/png"/>
  <Override PartName="/ppt/media/image12.png" ContentType="image/png"/>
  <Override PartName="/ppt/media/image27.gif" ContentType="image/gif"/>
  <Override PartName="/ppt/media/image23.png" ContentType="image/png"/>
  <Override PartName="/ppt/media/image48.png" ContentType="image/png"/>
  <Override PartName="/ppt/media/image15.png" ContentType="image/png"/>
  <Override PartName="/ppt/media/image9.png" ContentType="image/png"/>
  <Override PartName="/ppt/media/image40.png" ContentType="image/png"/>
  <Override PartName="/ppt/media/image8.png" ContentType="image/png"/>
  <Override PartName="/ppt/media/image29.emf" ContentType="image/x-emf"/>
  <Override PartName="/ppt/media/image34.png" ContentType="image/png"/>
  <Override PartName="/ppt/media/image6.png" ContentType="image/png"/>
  <Override PartName="/ppt/media/image5.png" ContentType="image/png"/>
  <Override PartName="/ppt/media/image13.jpeg" ContentType="image/jpeg"/>
  <Override PartName="/ppt/media/image7.png" ContentType="image/png"/>
  <Override PartName="/ppt/media/image4.png" ContentType="image/png"/>
  <Override PartName="/ppt/media/image28.gif" ContentType="image/gif"/>
  <Override PartName="/ppt/media/image26.gif" ContentType="image/gif"/>
  <Override PartName="/ppt/media/image61.emf" ContentType="image/x-emf"/>
  <Override PartName="/ppt/media/image55.jpeg" ContentType="image/jpeg"/>
  <Override PartName="/ppt/media/image10.png" ContentType="image/png"/>
  <Override PartName="/ppt/media/image59.png" ContentType="image/png"/>
  <Override PartName="/ppt/media/image3.emf" ContentType="image/x-emf"/>
  <Override PartName="/ppt/media/image47.png" ContentType="image/png"/>
  <Override PartName="/ppt/media/image2.png" ContentType="image/png"/>
  <Override PartName="/ppt/media/image11.png" ContentType="image/png"/>
  <Override PartName="/ppt/media/image1.png" ContentType="image/png"/>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2"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Click to edit the notes format</a:t>
            </a:r>
            <a:endParaRPr/>
          </a:p>
        </p:txBody>
      </p:sp>
      <p:sp>
        <p:nvSpPr>
          <p:cNvPr id="203" name="PlaceHolder 2"/>
          <p:cNvSpPr>
            <a:spLocks noGrp="1"/>
          </p:cNvSpPr>
          <p:nvPr>
            <p:ph type="hdr"/>
          </p:nvPr>
        </p:nvSpPr>
        <p:spPr>
          <a:xfrm>
            <a:off x="0" y="0"/>
            <a:ext cx="3372840" cy="502560"/>
          </a:xfrm>
          <a:prstGeom prst="rect">
            <a:avLst/>
          </a:prstGeom>
        </p:spPr>
        <p:txBody>
          <a:bodyPr lIns="0" rIns="0" tIns="0" bIns="0"/>
          <a:p>
            <a:r>
              <a:rPr lang="en-US" sz="1400">
                <a:latin typeface="Times New Roman"/>
              </a:rPr>
              <a:t>&lt;header&gt;</a:t>
            </a:r>
            <a:endParaRPr/>
          </a:p>
        </p:txBody>
      </p:sp>
      <p:sp>
        <p:nvSpPr>
          <p:cNvPr id="204" name="PlaceHolder 3"/>
          <p:cNvSpPr>
            <a:spLocks noGrp="1"/>
          </p:cNvSpPr>
          <p:nvPr>
            <p:ph type="dt"/>
          </p:nvPr>
        </p:nvSpPr>
        <p:spPr>
          <a:xfrm>
            <a:off x="4399200" y="0"/>
            <a:ext cx="3372840" cy="502560"/>
          </a:xfrm>
          <a:prstGeom prst="rect">
            <a:avLst/>
          </a:prstGeom>
        </p:spPr>
        <p:txBody>
          <a:bodyPr lIns="0" rIns="0" tIns="0" bIns="0"/>
          <a:p>
            <a:pPr algn="r"/>
            <a:r>
              <a:rPr lang="en-US" sz="1400">
                <a:latin typeface="Times New Roman"/>
              </a:rPr>
              <a:t>&lt;date/time&gt;</a:t>
            </a:r>
            <a:endParaRPr/>
          </a:p>
        </p:txBody>
      </p:sp>
      <p:sp>
        <p:nvSpPr>
          <p:cNvPr id="205" name="PlaceHolder 4"/>
          <p:cNvSpPr>
            <a:spLocks noGrp="1"/>
          </p:cNvSpPr>
          <p:nvPr>
            <p:ph type="ftr"/>
          </p:nvPr>
        </p:nvSpPr>
        <p:spPr>
          <a:xfrm>
            <a:off x="0" y="9555480"/>
            <a:ext cx="3372840" cy="502560"/>
          </a:xfrm>
          <a:prstGeom prst="rect">
            <a:avLst/>
          </a:prstGeom>
        </p:spPr>
        <p:txBody>
          <a:bodyPr lIns="0" rIns="0" tIns="0" bIns="0" anchor="b"/>
          <a:p>
            <a:r>
              <a:rPr lang="en-US" sz="1400">
                <a:latin typeface="Times New Roman"/>
              </a:rPr>
              <a:t>&lt;footer&gt;</a:t>
            </a:r>
            <a:endParaRPr/>
          </a:p>
        </p:txBody>
      </p:sp>
      <p:sp>
        <p:nvSpPr>
          <p:cNvPr id="206" name="PlaceHolder 5"/>
          <p:cNvSpPr>
            <a:spLocks noGrp="1"/>
          </p:cNvSpPr>
          <p:nvPr>
            <p:ph type="sldNum"/>
          </p:nvPr>
        </p:nvSpPr>
        <p:spPr>
          <a:xfrm>
            <a:off x="4399200" y="9555480"/>
            <a:ext cx="3372840" cy="502560"/>
          </a:xfrm>
          <a:prstGeom prst="rect">
            <a:avLst/>
          </a:prstGeom>
        </p:spPr>
        <p:txBody>
          <a:bodyPr lIns="0" rIns="0" tIns="0" bIns="0" anchor="b"/>
          <a:p>
            <a:pPr algn="r"/>
            <a:fld id="{83DA578E-1A18-4875-A0A8-1BDAD34B1B9B}"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0" name="PlaceHolder 1"/>
          <p:cNvSpPr>
            <a:spLocks noGrp="1"/>
          </p:cNvSpPr>
          <p:nvPr>
            <p:ph type="body"/>
          </p:nvPr>
        </p:nvSpPr>
        <p:spPr>
          <a:xfrm>
            <a:off x="880560" y="5255280"/>
            <a:ext cx="7046640" cy="4978440"/>
          </a:xfrm>
          <a:prstGeom prst="rect">
            <a:avLst/>
          </a:prstGeom>
        </p:spPr>
        <p:txBody>
          <a:bodyPr lIns="0" rIns="0" tIns="0" bIns="0"/>
          <a:p>
            <a:r>
              <a:rPr lang="en-US" sz="2910">
                <a:latin typeface="Arial"/>
              </a:rPr>
              <a:t>ownCloud offers sync apps for Windows, Mac and Linux as well as Android and iOS. Third party apps exist for Windows Mobile and Sailfish and there are loads of external apps with ownCloud integration thanks to our open source android and iOS integration libraries.</a:t>
            </a:r>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1" name="PlaceHolder 1"/>
          <p:cNvSpPr>
            <a:spLocks noGrp="1"/>
          </p:cNvSpPr>
          <p:nvPr>
            <p:ph type="body"/>
          </p:nvPr>
        </p:nvSpPr>
        <p:spPr>
          <a:xfrm>
            <a:off x="880560" y="5255280"/>
            <a:ext cx="7046640" cy="4978440"/>
          </a:xfrm>
          <a:prstGeom prst="rect">
            <a:avLst/>
          </a:prstGeom>
        </p:spPr>
        <p:txBody>
          <a:bodyPr/>
          <a:p>
            <a:r>
              <a:rPr lang="en-US" sz="2910">
                <a:latin typeface="Arial"/>
              </a:rPr>
              <a:t>Let me mention some other ownCloud features.</a:t>
            </a:r>
            <a:endParaRPr/>
          </a:p>
          <a:p>
            <a:endParaRPr/>
          </a:p>
          <a:p>
            <a:r>
              <a:rPr lang="en-US" sz="2910">
                <a:latin typeface="Arial"/>
              </a:rPr>
              <a:t>ownCloud seamless integrates external storage and with the Encryption app you can encrypt the data on external storage!</a:t>
            </a:r>
            <a:endParaRPr/>
          </a:p>
          <a:p>
            <a:endParaRPr/>
          </a:p>
          <a:p>
            <a:r>
              <a:rPr lang="en-US" sz="2910">
                <a:latin typeface="Arial"/>
              </a:rPr>
              <a:t>The Activity app shows what happened in your ownCloud and sends you notifications.</a:t>
            </a:r>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2" name="PlaceHolder 1"/>
          <p:cNvSpPr>
            <a:spLocks noGrp="1"/>
          </p:cNvSpPr>
          <p:nvPr>
            <p:ph type="body"/>
          </p:nvPr>
        </p:nvSpPr>
        <p:spPr>
          <a:xfrm>
            <a:off x="880560" y="5255280"/>
            <a:ext cx="7046640" cy="4978440"/>
          </a:xfrm>
          <a:prstGeom prst="rect">
            <a:avLst/>
          </a:prstGeom>
        </p:spPr>
        <p:txBody>
          <a:bodyPr/>
          <a:p>
            <a:r>
              <a:rPr lang="en-US" sz="2910">
                <a:latin typeface="Arial"/>
              </a:rPr>
              <a:t>Last but not least, there are the ownCloud apps, like Gallery, Documents (with collaborative editing!), calendar and contacts and many others like a password manager, mail, bookmarks and so on.</a:t>
            </a:r>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3" name="PlaceHolder 1"/>
          <p:cNvSpPr>
            <a:spLocks noGrp="1"/>
          </p:cNvSpPr>
          <p:nvPr>
            <p:ph type="body"/>
          </p:nvPr>
        </p:nvSpPr>
        <p:spPr>
          <a:xfrm>
            <a:off x="880560" y="5255280"/>
            <a:ext cx="7046640" cy="4978440"/>
          </a:xfrm>
          <a:prstGeom prst="rect">
            <a:avLst/>
          </a:prstGeom>
        </p:spPr>
        <p:txBody>
          <a:bodyPr/>
          <a:p>
            <a:r>
              <a:rPr lang="en-US" sz="2910">
                <a:latin typeface="Arial"/>
              </a:rPr>
              <a:t>Apps can be installed from the ownCloud App manager or from the ownCloud app store, which features over 200 ownCloud apps!</a:t>
            </a:r>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4" name="PlaceHolder 1"/>
          <p:cNvSpPr>
            <a:spLocks noGrp="1"/>
          </p:cNvSpPr>
          <p:nvPr>
            <p:ph type="body"/>
          </p:nvPr>
        </p:nvSpPr>
        <p:spPr>
          <a:xfrm>
            <a:off x="880560" y="5255280"/>
            <a:ext cx="7046640" cy="4978440"/>
          </a:xfrm>
          <a:prstGeom prst="rect">
            <a:avLst/>
          </a:prstGeom>
        </p:spPr>
        <p:txBody>
          <a:bodyPr/>
          <a:p>
            <a:r>
              <a:rPr lang="en-US" sz="2910">
                <a:latin typeface="Times New Roman"/>
              </a:rPr>
              <a:t>ownCloud is easy to maintain, but gives a lot of control to system administrators.</a:t>
            </a:r>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5" name="PlaceHolder 1"/>
          <p:cNvSpPr>
            <a:spLocks noGrp="1"/>
          </p:cNvSpPr>
          <p:nvPr>
            <p:ph type="body"/>
          </p:nvPr>
        </p:nvSpPr>
        <p:spPr>
          <a:xfrm>
            <a:off x="880560" y="5255280"/>
            <a:ext cx="7046640" cy="4978440"/>
          </a:xfrm>
          <a:prstGeom prst="rect">
            <a:avLst/>
          </a:prstGeom>
        </p:spPr>
        <p:txBody>
          <a:bodyPr/>
          <a:p>
            <a:r>
              <a:rPr lang="en-US" sz="2910">
                <a:latin typeface="Arial"/>
              </a:rPr>
              <a:t>ownCloud makes it easy to manage your installation. It warns you about security issues and other problems, lets you fine-tune what your users can and can't do and all that in an easy user interface.</a:t>
            </a:r>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6" name="PlaceHolder 1"/>
          <p:cNvSpPr>
            <a:spLocks noGrp="1"/>
          </p:cNvSpPr>
          <p:nvPr>
            <p:ph type="body"/>
          </p:nvPr>
        </p:nvSpPr>
        <p:spPr>
          <a:xfrm>
            <a:off x="880560" y="5255280"/>
            <a:ext cx="7046640" cy="4978440"/>
          </a:xfrm>
          <a:prstGeom prst="rect">
            <a:avLst/>
          </a:prstGeom>
        </p:spPr>
        <p:txBody>
          <a:bodyPr/>
          <a:p>
            <a:r>
              <a:rPr lang="en-US" sz="2910">
                <a:latin typeface="Arial"/>
              </a:rPr>
              <a:t>You can control sharing and the use of external storage to protect your users' data</a:t>
            </a:r>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7" name="PlaceHolder 1"/>
          <p:cNvSpPr>
            <a:spLocks noGrp="1"/>
          </p:cNvSpPr>
          <p:nvPr>
            <p:ph type="body"/>
          </p:nvPr>
        </p:nvSpPr>
        <p:spPr>
          <a:xfrm>
            <a:off x="880560" y="5255280"/>
            <a:ext cx="7046640" cy="4978440"/>
          </a:xfrm>
          <a:prstGeom prst="rect">
            <a:avLst/>
          </a:prstGeom>
        </p:spPr>
        <p:txBody>
          <a:bodyPr/>
          <a:p>
            <a:r>
              <a:rPr lang="en-US" sz="2910">
                <a:latin typeface="Arial"/>
              </a:rPr>
              <a:t>And of course manage the users themselves, with groups and permissions.</a:t>
            </a:r>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8" name="PlaceHolder 1"/>
          <p:cNvSpPr>
            <a:spLocks noGrp="1"/>
          </p:cNvSpPr>
          <p:nvPr>
            <p:ph type="body"/>
          </p:nvPr>
        </p:nvSpPr>
        <p:spPr>
          <a:xfrm>
            <a:off x="880560" y="5255280"/>
            <a:ext cx="7046640" cy="4978440"/>
          </a:xfrm>
          <a:prstGeom prst="rect">
            <a:avLst/>
          </a:prstGeom>
        </p:spPr>
        <p:txBody>
          <a:bodyPr/>
          <a:p>
            <a:r>
              <a:rPr lang="en-US" sz="2910">
                <a:latin typeface="Times New Roman"/>
              </a:rPr>
              <a:t>ownCloud is always looking for developers. We offer easy API's to develop apps with and of course welcome contributions to the existing apps and core of ownCloud.</a:t>
            </a:r>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880560" y="5255280"/>
            <a:ext cx="7046640" cy="4978440"/>
          </a:xfrm>
          <a:prstGeom prst="rect">
            <a:avLst/>
          </a:prstGeom>
        </p:spPr>
        <p:txBody>
          <a:bodyPr lIns="0" rIns="0" tIns="0" bIns="0"/>
          <a:p>
            <a:r>
              <a:rPr lang="en-US" sz="2910">
                <a:latin typeface="Arial"/>
              </a:rPr>
              <a:t>Welcome!</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6" name="PlaceHolder 1"/>
          <p:cNvSpPr>
            <a:spLocks noGrp="1"/>
          </p:cNvSpPr>
          <p:nvPr>
            <p:ph type="body"/>
          </p:nvPr>
        </p:nvSpPr>
        <p:spPr>
          <a:xfrm>
            <a:off x="880560" y="5255280"/>
            <a:ext cx="7046640" cy="4978440"/>
          </a:xfrm>
          <a:prstGeom prst="rect">
            <a:avLst/>
          </a:prstGeom>
        </p:spPr>
        <p:txBody>
          <a:bodyPr lIns="0" rIns="0" tIns="0" bIns="0"/>
          <a:p>
            <a:r>
              <a:rPr lang="en-US" sz="2910">
                <a:latin typeface="Arial"/>
              </a:rPr>
              <a:t>OwnCloud is a file sync and share technology. You run ownCloud on your own server or pick one of the 30+ ownCloud providers.</a:t>
            </a:r>
            <a:endParaRPr/>
          </a:p>
          <a:p>
            <a:endParaRPr/>
          </a:p>
          <a:p>
            <a:r>
              <a:rPr lang="en-US" sz="2910">
                <a:latin typeface="Arial"/>
              </a:rPr>
              <a:t>Both server and clients are open source and are developed with the goals of being easy to install, use and extend.</a:t>
            </a:r>
            <a:endParaRPr/>
          </a:p>
          <a:p>
            <a:endParaRPr/>
          </a:p>
          <a:p>
            <a:r>
              <a:rPr lang="en-US" sz="2910">
                <a:latin typeface="Arial"/>
              </a:rPr>
              <a:t>ownCloud has over 2 million users, making it by far the most popular open source file sync and share technology.</a:t>
            </a:r>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880560" y="5255280"/>
            <a:ext cx="7046640" cy="4978440"/>
          </a:xfrm>
          <a:prstGeom prst="rect">
            <a:avLst/>
          </a:prstGeom>
        </p:spPr>
        <p:txBody>
          <a:bodyPr/>
          <a:p>
            <a:pPr>
              <a:lnSpc>
                <a:spcPct val="100000"/>
              </a:lnSpc>
            </a:pPr>
            <a:r>
              <a:rPr lang="en-US" sz="2640">
                <a:latin typeface="Arial"/>
                <a:ea typeface="Microsoft YaHei"/>
              </a:rPr>
              <a:t>Aside from having many users, ownCloud also has a large development community.</a:t>
            </a:r>
            <a:endParaRPr/>
          </a:p>
          <a:p>
            <a:pPr>
              <a:lnSpc>
                <a:spcPct val="100000"/>
              </a:lnSpc>
            </a:pPr>
            <a:endParaRPr/>
          </a:p>
          <a:p>
            <a:pPr>
              <a:lnSpc>
                <a:spcPct val="100000"/>
              </a:lnSpc>
            </a:pPr>
            <a:r>
              <a:rPr lang="en-US" sz="2640">
                <a:latin typeface="Arial"/>
                <a:ea typeface="Microsoft YaHei"/>
              </a:rPr>
              <a:t>In part that is because ownCloud is more than sync and share. Our apps bring functionality like calendar and contacts, mail, notes and much more to ownCloud.</a:t>
            </a:r>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8" name="PlaceHolder 1"/>
          <p:cNvSpPr>
            <a:spLocks noGrp="1"/>
          </p:cNvSpPr>
          <p:nvPr>
            <p:ph type="body"/>
          </p:nvPr>
        </p:nvSpPr>
        <p:spPr>
          <a:xfrm>
            <a:off x="880560" y="5255280"/>
            <a:ext cx="7046640" cy="4978440"/>
          </a:xfrm>
          <a:prstGeom prst="rect">
            <a:avLst/>
          </a:prstGeom>
        </p:spPr>
        <p:txBody>
          <a:bodyPr/>
          <a:p>
            <a:r>
              <a:rPr lang="en-US" sz="2910">
                <a:solidFill>
                  <a:srgbClr val="000000"/>
                </a:solidFill>
                <a:latin typeface="Arial"/>
              </a:rPr>
              <a:t>Let's talk about what ownCloud has to offer for end users.</a:t>
            </a:r>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9" name="PlaceHolder 1"/>
          <p:cNvSpPr>
            <a:spLocks noGrp="1"/>
          </p:cNvSpPr>
          <p:nvPr>
            <p:ph type="body"/>
          </p:nvPr>
        </p:nvSpPr>
        <p:spPr>
          <a:xfrm>
            <a:off x="880560" y="5255280"/>
            <a:ext cx="7046640" cy="4978440"/>
          </a:xfrm>
          <a:prstGeom prst="rect">
            <a:avLst/>
          </a:prstGeom>
        </p:spPr>
        <p:txBody>
          <a:bodyPr/>
          <a:p>
            <a:r>
              <a:rPr lang="en-US" sz="2910">
                <a:latin typeface="Arial"/>
              </a:rPr>
              <a:t>Sharing is an important aspect of ownCloud.  ownCloud shows you who shared what with whom and how and lets you set precise permissions, expiration dates and passwords on shares, both for sharing links and for shares with other users on your ownCloud.</a:t>
            </a:r>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6.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7"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28"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0"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31"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32"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33"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5"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36"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37" name="" descr=""/>
          <p:cNvPicPr/>
          <p:nvPr/>
        </p:nvPicPr>
        <p:blipFill>
          <a:blip r:embed="rId2"/>
          <a:stretch>
            <a:fillRect/>
          </a:stretch>
        </p:blipFill>
        <p:spPr>
          <a:xfrm>
            <a:off x="2292120" y="1768680"/>
            <a:ext cx="5495040" cy="4384440"/>
          </a:xfrm>
          <a:prstGeom prst="rect">
            <a:avLst/>
          </a:prstGeom>
          <a:ln>
            <a:noFill/>
          </a:ln>
        </p:spPr>
      </p:pic>
      <p:pic>
        <p:nvPicPr>
          <p:cNvPr id="38" name="" descr=""/>
          <p:cNvPicPr/>
          <p:nvPr/>
        </p:nvPicPr>
        <p:blipFill>
          <a:blip r:embed="rId3"/>
          <a:stretch>
            <a:fillRect/>
          </a:stretch>
        </p:blipFill>
        <p:spPr>
          <a:xfrm>
            <a:off x="2292120" y="1768680"/>
            <a:ext cx="5495040" cy="438444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45"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47"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49"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50"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54"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55"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56"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58"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59"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60"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2"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63"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64"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6"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67"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9"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70"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71"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72"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74"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75"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76" name="" descr=""/>
          <p:cNvPicPr/>
          <p:nvPr/>
        </p:nvPicPr>
        <p:blipFill>
          <a:blip r:embed="rId2"/>
          <a:stretch>
            <a:fillRect/>
          </a:stretch>
        </p:blipFill>
        <p:spPr>
          <a:xfrm>
            <a:off x="2292120" y="1768680"/>
            <a:ext cx="5495040" cy="4384440"/>
          </a:xfrm>
          <a:prstGeom prst="rect">
            <a:avLst/>
          </a:prstGeom>
          <a:ln>
            <a:noFill/>
          </a:ln>
        </p:spPr>
      </p:pic>
      <p:pic>
        <p:nvPicPr>
          <p:cNvPr id="77" name="" descr=""/>
          <p:cNvPicPr/>
          <p:nvPr/>
        </p:nvPicPr>
        <p:blipFill>
          <a:blip r:embed="rId3"/>
          <a:stretch>
            <a:fillRect/>
          </a:stretch>
        </p:blipFill>
        <p:spPr>
          <a:xfrm>
            <a:off x="2292120" y="1768680"/>
            <a:ext cx="5495040" cy="438444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87"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89"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91"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92"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8"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96"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97"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98"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0"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01"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02"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4"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05"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06"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8"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109"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11"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12"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13"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114"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16"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117"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118" name="" descr=""/>
          <p:cNvPicPr/>
          <p:nvPr/>
        </p:nvPicPr>
        <p:blipFill>
          <a:blip r:embed="rId2"/>
          <a:stretch>
            <a:fillRect/>
          </a:stretch>
        </p:blipFill>
        <p:spPr>
          <a:xfrm>
            <a:off x="2292120" y="1768680"/>
            <a:ext cx="5495040" cy="4384440"/>
          </a:xfrm>
          <a:prstGeom prst="rect">
            <a:avLst/>
          </a:prstGeom>
          <a:ln>
            <a:noFill/>
          </a:ln>
        </p:spPr>
      </p:pic>
      <p:pic>
        <p:nvPicPr>
          <p:cNvPr id="119" name="" descr=""/>
          <p:cNvPicPr/>
          <p:nvPr/>
        </p:nvPicPr>
        <p:blipFill>
          <a:blip r:embed="rId3"/>
          <a:stretch>
            <a:fillRect/>
          </a:stretch>
        </p:blipFill>
        <p:spPr>
          <a:xfrm>
            <a:off x="2292120" y="1768680"/>
            <a:ext cx="5495040" cy="438444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28"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30"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1"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32"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33"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37"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38"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39"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41"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42"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43"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45"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46"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47"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49"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150"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52"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53"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54"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155"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57"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158"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159" name="" descr=""/>
          <p:cNvPicPr/>
          <p:nvPr/>
        </p:nvPicPr>
        <p:blipFill>
          <a:blip r:embed="rId2"/>
          <a:stretch>
            <a:fillRect/>
          </a:stretch>
        </p:blipFill>
        <p:spPr>
          <a:xfrm>
            <a:off x="2292120" y="1768680"/>
            <a:ext cx="5495040" cy="4384440"/>
          </a:xfrm>
          <a:prstGeom prst="rect">
            <a:avLst/>
          </a:prstGeom>
          <a:ln>
            <a:noFill/>
          </a:ln>
        </p:spPr>
      </p:pic>
      <p:pic>
        <p:nvPicPr>
          <p:cNvPr id="160" name="" descr=""/>
          <p:cNvPicPr/>
          <p:nvPr/>
        </p:nvPicPr>
        <p:blipFill>
          <a:blip r:embed="rId3"/>
          <a:stretch>
            <a:fillRect/>
          </a:stretch>
        </p:blipFill>
        <p:spPr>
          <a:xfrm>
            <a:off x="2292120" y="1768680"/>
            <a:ext cx="5495040" cy="438444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69"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71"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73"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74"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78"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79"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80"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82"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83"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84"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86"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87"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88"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0"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191"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3"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94"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195"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196"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8"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199"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200" name="" descr=""/>
          <p:cNvPicPr/>
          <p:nvPr/>
        </p:nvPicPr>
        <p:blipFill>
          <a:blip r:embed="rId2"/>
          <a:stretch>
            <a:fillRect/>
          </a:stretch>
        </p:blipFill>
        <p:spPr>
          <a:xfrm>
            <a:off x="2292120" y="1768680"/>
            <a:ext cx="5495040" cy="4384440"/>
          </a:xfrm>
          <a:prstGeom prst="rect">
            <a:avLst/>
          </a:prstGeom>
          <a:ln>
            <a:noFill/>
          </a:ln>
        </p:spPr>
      </p:pic>
      <p:pic>
        <p:nvPicPr>
          <p:cNvPr id="201" name="" descr=""/>
          <p:cNvPicPr/>
          <p:nvPr/>
        </p:nvPicPr>
        <p:blipFill>
          <a:blip r:embed="rId3"/>
          <a:stretch>
            <a:fillRect/>
          </a:stretch>
        </p:blipFill>
        <p:spPr>
          <a:xfrm>
            <a:off x="2292120" y="1768680"/>
            <a:ext cx="5495040" cy="4384440"/>
          </a:xfrm>
          <a:prstGeom prst="rect">
            <a:avLst/>
          </a:prstGeom>
          <a:ln>
            <a:noFill/>
          </a:ln>
        </p:spPr>
      </p:pic>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5"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6"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7"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20"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1"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3"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24"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5"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emf"/><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en-US" sz="4400">
                <a:latin typeface="Arial"/>
              </a:rPr>
              <a:t>Click to edit the title text format</a:t>
            </a:r>
            <a:endParaRPr/>
          </a:p>
        </p:txBody>
      </p:sp>
      <p:sp>
        <p:nvSpPr>
          <p:cNvPr id="1" name="PlaceHolder 2"/>
          <p:cNvSpPr>
            <a:spLocks noGrp="1"/>
          </p:cNvSpPr>
          <p:nvPr>
            <p:ph type="body"/>
          </p:nvPr>
        </p:nvSpPr>
        <p:spPr>
          <a:xfrm>
            <a:off x="504000" y="1769040"/>
            <a:ext cx="9071640" cy="4384440"/>
          </a:xfrm>
          <a:prstGeom prst="rect">
            <a:avLst/>
          </a:prstGeom>
        </p:spPr>
        <p:txBody>
          <a:bodyPr lIns="0" rIns="0" tIns="0" bIns="0"/>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en-US" sz="1400">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en-US" sz="1400">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38D24D31-702C-4805-8E71-78668620585F}"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 name="" descr=""/>
          <p:cNvPicPr/>
          <p:nvPr/>
        </p:nvPicPr>
        <p:blipFill>
          <a:blip r:embed="rId2"/>
          <a:stretch>
            <a:fillRect/>
          </a:stretch>
        </p:blipFill>
        <p:spPr>
          <a:xfrm>
            <a:off x="360" y="0"/>
            <a:ext cx="10079640" cy="7560000"/>
          </a:xfrm>
          <a:prstGeom prst="rect">
            <a:avLst/>
          </a:prstGeom>
          <a:ln>
            <a:noFill/>
          </a:ln>
        </p:spPr>
      </p:pic>
      <p:sp>
        <p:nvSpPr>
          <p:cNvPr id="40" name="CustomShape 1"/>
          <p:cNvSpPr/>
          <p:nvPr/>
        </p:nvSpPr>
        <p:spPr>
          <a:xfrm>
            <a:off x="0" y="1989720"/>
            <a:ext cx="10080360" cy="2949840"/>
          </a:xfrm>
          <a:prstGeom prst="rect">
            <a:avLst/>
          </a:prstGeom>
          <a:solidFill>
            <a:srgbClr val="1d2d44"/>
          </a:solidFill>
          <a:ln>
            <a:solidFill>
              <a:srgbClr val="1d2d44"/>
            </a:solidFill>
          </a:ln>
        </p:spPr>
      </p:sp>
      <p:sp>
        <p:nvSpPr>
          <p:cNvPr id="41" name="PlaceHolder 2"/>
          <p:cNvSpPr>
            <a:spLocks noGrp="1"/>
          </p:cNvSpPr>
          <p:nvPr>
            <p:ph type="title"/>
          </p:nvPr>
        </p:nvSpPr>
        <p:spPr>
          <a:xfrm>
            <a:off x="232200" y="2332800"/>
            <a:ext cx="5477040" cy="1683360"/>
          </a:xfrm>
          <a:prstGeom prst="rect">
            <a:avLst/>
          </a:prstGeom>
        </p:spPr>
        <p:txBody>
          <a:bodyPr lIns="0" rIns="0" tIns="0" bIns="0" anchor="b"/>
          <a:p>
            <a:r>
              <a:rPr lang="en-US" sz="4610">
                <a:latin typeface="Open Sans"/>
              </a:rPr>
              <a:t>Click to edit the title text format</a:t>
            </a:r>
            <a:endParaRPr/>
          </a:p>
        </p:txBody>
      </p:sp>
      <p:sp>
        <p:nvSpPr>
          <p:cNvPr id="42" name="PlaceHolder 3"/>
          <p:cNvSpPr>
            <a:spLocks noGrp="1"/>
          </p:cNvSpPr>
          <p:nvPr>
            <p:ph type="body"/>
          </p:nvPr>
        </p:nvSpPr>
        <p:spPr>
          <a:xfrm>
            <a:off x="246240" y="4240080"/>
            <a:ext cx="5463000" cy="510480"/>
          </a:xfrm>
          <a:prstGeom prst="rect">
            <a:avLst/>
          </a:prstGeom>
        </p:spPr>
        <p:txBody>
          <a:bodyPr lIns="0" rIns="0" tIns="0" bIns="0"/>
          <a:p>
            <a:pPr>
              <a:buSzPct val="25000"/>
              <a:buFont typeface="Arial"/>
              <a:buChar char=" "/>
            </a:pPr>
            <a:r>
              <a:rPr b="1" lang="en-US" sz="1990">
                <a:latin typeface="Open Sans"/>
              </a:rPr>
              <a:t>Click to edit the outline text format</a:t>
            </a:r>
            <a:endParaRPr/>
          </a:p>
          <a:p>
            <a:pPr lvl="1">
              <a:buSzPct val="25000"/>
              <a:buFont typeface="Arial"/>
              <a:buChar char=" "/>
            </a:pPr>
            <a:r>
              <a:rPr b="1" lang="en-US" sz="1760">
                <a:latin typeface="Open Sans"/>
              </a:rPr>
              <a:t>Second Outline Level</a:t>
            </a:r>
            <a:endParaRPr/>
          </a:p>
          <a:p>
            <a:pPr lvl="2">
              <a:buSzPct val="25000"/>
              <a:buFont typeface="Arial"/>
              <a:buChar char=" "/>
            </a:pPr>
            <a:r>
              <a:rPr b="1" lang="en-US" sz="1760">
                <a:latin typeface="Open Sans"/>
              </a:rPr>
              <a:t>Third Outline Level</a:t>
            </a:r>
            <a:endParaRPr/>
          </a:p>
          <a:p>
            <a:pPr lvl="3">
              <a:buSzPct val="25000"/>
              <a:buFont typeface="Arial"/>
              <a:buChar char=" "/>
            </a:pPr>
            <a:r>
              <a:rPr b="1" lang="en-US" sz="1660">
                <a:latin typeface="Open Sans"/>
              </a:rPr>
              <a:t>Fourth Outline Level</a:t>
            </a:r>
            <a:endParaRPr/>
          </a:p>
          <a:p>
            <a:pPr lvl="4">
              <a:buSzPct val="25000"/>
              <a:buFont typeface="Arial"/>
              <a:buChar char=" "/>
            </a:pPr>
            <a:r>
              <a:rPr b="1" lang="en-US" sz="1540">
                <a:latin typeface="Open Sans"/>
              </a:rPr>
              <a:t>Fifth Outline Level</a:t>
            </a:r>
            <a:endParaRPr/>
          </a:p>
          <a:p>
            <a:pPr lvl="5">
              <a:buSzPct val="25000"/>
              <a:buFont typeface="Arial"/>
              <a:buChar char=" "/>
            </a:pPr>
            <a:r>
              <a:rPr b="1" lang="en-US" sz="1430">
                <a:latin typeface="Open Sans"/>
              </a:rPr>
              <a:t>Sixth Outline Level</a:t>
            </a:r>
            <a:endParaRPr/>
          </a:p>
          <a:p>
            <a:pPr lvl="6">
              <a:buSzPct val="25000"/>
              <a:buFont typeface="Arial"/>
              <a:buChar char=" "/>
            </a:pPr>
            <a:r>
              <a:rPr b="1" lang="en-US" sz="1320">
                <a:latin typeface="Open Sans"/>
              </a:rPr>
              <a:t>Seventh Outline Level</a:t>
            </a:r>
            <a:endParaRPr/>
          </a:p>
        </p:txBody>
      </p:sp>
      <p:pic>
        <p:nvPicPr>
          <p:cNvPr id="43" name="Picture 10" descr=""/>
          <p:cNvPicPr/>
          <p:nvPr/>
        </p:nvPicPr>
        <p:blipFill>
          <a:blip r:embed="rId3"/>
          <a:stretch>
            <a:fillRect/>
          </a:stretch>
        </p:blipFill>
        <p:spPr>
          <a:xfrm>
            <a:off x="7074720" y="2999160"/>
            <a:ext cx="2435040" cy="1149120"/>
          </a:xfrm>
          <a:prstGeom prst="rect">
            <a:avLst/>
          </a:prstGeom>
          <a:ln>
            <a:noFill/>
          </a:ln>
        </p:spPr>
      </p:pic>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 name="CustomShape 1"/>
          <p:cNvSpPr/>
          <p:nvPr/>
        </p:nvSpPr>
        <p:spPr>
          <a:xfrm>
            <a:off x="0" y="0"/>
            <a:ext cx="10080000" cy="7560000"/>
          </a:xfrm>
          <a:prstGeom prst="rect">
            <a:avLst/>
          </a:prstGeom>
          <a:solidFill>
            <a:srgbClr val="729fcf"/>
          </a:solidFill>
          <a:ln>
            <a:solidFill>
              <a:srgbClr val="3465a4"/>
            </a:solidFill>
          </a:ln>
        </p:spPr>
      </p:sp>
      <p:sp>
        <p:nvSpPr>
          <p:cNvPr id="79" name="PlaceHolder 2"/>
          <p:cNvSpPr>
            <a:spLocks noGrp="1"/>
          </p:cNvSpPr>
          <p:nvPr>
            <p:ph type="body"/>
          </p:nvPr>
        </p:nvSpPr>
        <p:spPr>
          <a:xfrm>
            <a:off x="311760" y="1389960"/>
            <a:ext cx="9526320" cy="5560200"/>
          </a:xfrm>
          <a:prstGeom prst="rect">
            <a:avLst/>
          </a:prstGeom>
        </p:spPr>
        <p:txBody>
          <a:bodyPr lIns="0" rIns="0" tIns="0" bIns="0"/>
          <a:p>
            <a:pPr>
              <a:buSzPct val="45000"/>
              <a:buFont typeface="StarSymbol"/>
              <a:buChar char=""/>
            </a:pPr>
            <a:r>
              <a:rPr lang="en-US" sz="3530">
                <a:latin typeface="Arial"/>
              </a:rPr>
              <a:t>Click to edit the outline text format</a:t>
            </a:r>
            <a:endParaRPr/>
          </a:p>
          <a:p>
            <a:pPr lvl="1">
              <a:buSzPct val="75000"/>
              <a:buFont typeface="StarSymbol"/>
              <a:buChar char=""/>
            </a:pPr>
            <a:r>
              <a:rPr lang="en-US" sz="3090">
                <a:latin typeface="Arial"/>
              </a:rPr>
              <a:t>Second Outline Level</a:t>
            </a:r>
            <a:endParaRPr/>
          </a:p>
          <a:p>
            <a:pPr lvl="2">
              <a:buSzPct val="45000"/>
              <a:buFont typeface="StarSymbol"/>
              <a:buChar char=""/>
            </a:pPr>
            <a:r>
              <a:rPr lang="en-US" sz="2650">
                <a:latin typeface="Arial"/>
              </a:rPr>
              <a:t>Third Outline Level</a:t>
            </a:r>
            <a:endParaRPr/>
          </a:p>
          <a:p>
            <a:pPr lvl="3">
              <a:buSzPct val="75000"/>
              <a:buFont typeface="StarSymbol"/>
              <a:buChar char=""/>
            </a:pPr>
            <a:r>
              <a:rPr lang="en-US" sz="2210">
                <a:latin typeface="Arial"/>
              </a:rPr>
              <a:t>Fourth Outline Level</a:t>
            </a:r>
            <a:endParaRPr/>
          </a:p>
          <a:p>
            <a:pPr lvl="4">
              <a:buSzPct val="45000"/>
              <a:buFont typeface="StarSymbol"/>
              <a:buChar char=""/>
            </a:pPr>
            <a:r>
              <a:rPr lang="en-US" sz="2210">
                <a:latin typeface="Arial"/>
              </a:rPr>
              <a:t>Fifth Outline Level</a:t>
            </a:r>
            <a:endParaRPr/>
          </a:p>
          <a:p>
            <a:pPr lvl="5">
              <a:buSzPct val="45000"/>
              <a:buFont typeface="StarSymbol"/>
              <a:buChar char=""/>
            </a:pPr>
            <a:r>
              <a:rPr lang="en-US" sz="2210">
                <a:latin typeface="Arial"/>
              </a:rPr>
              <a:t>Sixth Outline Level</a:t>
            </a:r>
            <a:endParaRPr/>
          </a:p>
          <a:p>
            <a:pPr lvl="6">
              <a:buSzPct val="45000"/>
              <a:buFont typeface="StarSymbol"/>
              <a:buChar char=""/>
            </a:pPr>
            <a:r>
              <a:rPr lang="en-US" sz="2210">
                <a:latin typeface="Arial"/>
              </a:rPr>
              <a:t>Seventh Outline Level</a:t>
            </a:r>
            <a:endParaRPr/>
          </a:p>
        </p:txBody>
      </p:sp>
      <p:sp>
        <p:nvSpPr>
          <p:cNvPr id="80" name="PlaceHolder 3"/>
          <p:cNvSpPr>
            <a:spLocks noGrp="1"/>
          </p:cNvSpPr>
          <p:nvPr>
            <p:ph type="dt"/>
          </p:nvPr>
        </p:nvSpPr>
        <p:spPr>
          <a:xfrm>
            <a:off x="311760" y="8014680"/>
            <a:ext cx="2348280" cy="520920"/>
          </a:xfrm>
          <a:prstGeom prst="rect">
            <a:avLst/>
          </a:prstGeom>
        </p:spPr>
        <p:txBody>
          <a:bodyPr lIns="0" rIns="0" tIns="0" bIns="0"/>
          <a:p>
            <a:r>
              <a:rPr lang="en-US" sz="1400">
                <a:latin typeface="Open Sans"/>
              </a:rPr>
              <a:t>&lt;date/time&gt;</a:t>
            </a:r>
            <a:endParaRPr/>
          </a:p>
        </p:txBody>
      </p:sp>
      <p:sp>
        <p:nvSpPr>
          <p:cNvPr id="81" name="PlaceHolder 4"/>
          <p:cNvSpPr>
            <a:spLocks noGrp="1"/>
          </p:cNvSpPr>
          <p:nvPr>
            <p:ph type="ftr"/>
          </p:nvPr>
        </p:nvSpPr>
        <p:spPr>
          <a:xfrm>
            <a:off x="3359160" y="8034120"/>
            <a:ext cx="3194640" cy="520920"/>
          </a:xfrm>
          <a:prstGeom prst="rect">
            <a:avLst/>
          </a:prstGeom>
        </p:spPr>
        <p:txBody>
          <a:bodyPr lIns="0" rIns="0" tIns="0" bIns="0"/>
          <a:p>
            <a:pPr algn="ctr"/>
            <a:r>
              <a:rPr lang="en-US" sz="1400">
                <a:latin typeface="Open Sans"/>
              </a:rPr>
              <a:t>&lt;footer&gt;</a:t>
            </a:r>
            <a:endParaRPr/>
          </a:p>
        </p:txBody>
      </p:sp>
      <p:sp>
        <p:nvSpPr>
          <p:cNvPr id="82" name="PlaceHolder 5"/>
          <p:cNvSpPr>
            <a:spLocks noGrp="1"/>
          </p:cNvSpPr>
          <p:nvPr>
            <p:ph type="sldNum"/>
          </p:nvPr>
        </p:nvSpPr>
        <p:spPr>
          <a:xfrm>
            <a:off x="7110360" y="8024040"/>
            <a:ext cx="2348280" cy="520920"/>
          </a:xfrm>
          <a:prstGeom prst="rect">
            <a:avLst/>
          </a:prstGeom>
        </p:spPr>
        <p:txBody>
          <a:bodyPr lIns="0" rIns="0" tIns="0" bIns="0"/>
          <a:p>
            <a:pPr algn="r"/>
            <a:fld id="{B8D14048-2816-4548-915A-777AC3A9F3E1}" type="slidenum">
              <a:rPr lang="en-US" sz="1400">
                <a:latin typeface="Open Sans"/>
              </a:rPr>
              <a:t>&lt;number&gt;</a:t>
            </a:fld>
            <a:endParaRPr/>
          </a:p>
        </p:txBody>
      </p:sp>
      <p:sp>
        <p:nvSpPr>
          <p:cNvPr id="83" name="PlaceHolder 6"/>
          <p:cNvSpPr>
            <a:spLocks noGrp="1"/>
          </p:cNvSpPr>
          <p:nvPr>
            <p:ph type="title"/>
          </p:nvPr>
        </p:nvSpPr>
        <p:spPr>
          <a:xfrm>
            <a:off x="305280" y="23760"/>
            <a:ext cx="9071640" cy="1262160"/>
          </a:xfrm>
          <a:prstGeom prst="rect">
            <a:avLst/>
          </a:prstGeom>
        </p:spPr>
        <p:txBody>
          <a:bodyPr lIns="0" rIns="0" tIns="0" bIns="0" anchor="ctr"/>
          <a:p>
            <a:r>
              <a:rPr lang="en-US" sz="4120">
                <a:latin typeface="Open Sans"/>
              </a:rPr>
              <a:t>Click to edit the title text format</a:t>
            </a:r>
            <a:endParaRPr/>
          </a:p>
        </p:txBody>
      </p:sp>
      <p:sp>
        <p:nvSpPr>
          <p:cNvPr id="84" name="TextShape 7"/>
          <p:cNvSpPr txBox="1"/>
          <p:nvPr/>
        </p:nvSpPr>
        <p:spPr>
          <a:xfrm>
            <a:off x="191880" y="7206480"/>
            <a:ext cx="1816560" cy="254520"/>
          </a:xfrm>
          <a:prstGeom prst="rect">
            <a:avLst/>
          </a:prstGeom>
        </p:spPr>
        <p:txBody>
          <a:bodyPr lIns="90000" rIns="90000" tIns="45000" bIns="45000"/>
          <a:p>
            <a:r>
              <a:rPr lang="en-US" sz="800">
                <a:solidFill>
                  <a:srgbClr val="418bca"/>
                </a:solidFill>
                <a:latin typeface="Arial"/>
              </a:rPr>
              <a:t>owncloud.org</a:t>
            </a:r>
            <a:endParaRPr/>
          </a:p>
        </p:txBody>
      </p:sp>
      <p:sp>
        <p:nvSpPr>
          <p:cNvPr id="85" name="TextShape 8"/>
          <p:cNvSpPr txBox="1"/>
          <p:nvPr/>
        </p:nvSpPr>
        <p:spPr>
          <a:xfrm>
            <a:off x="9151560" y="7206120"/>
            <a:ext cx="836280" cy="280080"/>
          </a:xfrm>
          <a:prstGeom prst="rect">
            <a:avLst/>
          </a:prstGeom>
        </p:spPr>
        <p:txBody>
          <a:bodyPr lIns="90000" rIns="90000" tIns="45000" bIns="45000"/>
          <a:p>
            <a:pPr algn="r"/>
            <a:fld id="{FFFB6587-8D6C-40B4-8701-6ADB47EA2362}" type="slidenum">
              <a:rPr lang="en-US" sz="800">
                <a:solidFill>
                  <a:srgbClr val="418bca"/>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0" name="Picture 8" descr=""/>
          <p:cNvPicPr/>
          <p:nvPr/>
        </p:nvPicPr>
        <p:blipFill>
          <a:blip r:embed="rId2"/>
          <a:srcRect l="6893" t="32073" r="4213" b="60876"/>
          <a:stretch>
            <a:fillRect/>
          </a:stretch>
        </p:blipFill>
        <p:spPr>
          <a:xfrm>
            <a:off x="360" y="7027560"/>
            <a:ext cx="10079640" cy="532080"/>
          </a:xfrm>
          <a:prstGeom prst="rect">
            <a:avLst/>
          </a:prstGeom>
          <a:ln>
            <a:noFill/>
          </a:ln>
        </p:spPr>
      </p:pic>
      <p:sp>
        <p:nvSpPr>
          <p:cNvPr id="121" name="CustomShape 1"/>
          <p:cNvSpPr/>
          <p:nvPr/>
        </p:nvSpPr>
        <p:spPr>
          <a:xfrm>
            <a:off x="360" y="0"/>
            <a:ext cx="10079640" cy="1226160"/>
          </a:xfrm>
          <a:prstGeom prst="rect">
            <a:avLst/>
          </a:prstGeom>
          <a:solidFill>
            <a:srgbClr val="1d2d44"/>
          </a:solidFill>
          <a:ln w="25560">
            <a:noFill/>
          </a:ln>
        </p:spPr>
      </p:sp>
      <p:sp>
        <p:nvSpPr>
          <p:cNvPr id="122" name="PlaceHolder 2"/>
          <p:cNvSpPr>
            <a:spLocks noGrp="1"/>
          </p:cNvSpPr>
          <p:nvPr>
            <p:ph type="title"/>
          </p:nvPr>
        </p:nvSpPr>
        <p:spPr>
          <a:xfrm>
            <a:off x="311760" y="39600"/>
            <a:ext cx="8140680" cy="1212120"/>
          </a:xfrm>
          <a:prstGeom prst="rect">
            <a:avLst/>
          </a:prstGeom>
        </p:spPr>
        <p:txBody>
          <a:bodyPr lIns="0" rIns="0" tIns="0" bIns="0" anchor="ctr"/>
          <a:p>
            <a:r>
              <a:rPr lang="en-US" sz="4120">
                <a:latin typeface="Open Sans"/>
              </a:rPr>
              <a:t>Click to edit the title text format</a:t>
            </a:r>
            <a:endParaRPr/>
          </a:p>
        </p:txBody>
      </p:sp>
      <p:sp>
        <p:nvSpPr>
          <p:cNvPr id="123" name="PlaceHolder 3"/>
          <p:cNvSpPr>
            <a:spLocks noGrp="1"/>
          </p:cNvSpPr>
          <p:nvPr>
            <p:ph type="body"/>
          </p:nvPr>
        </p:nvSpPr>
        <p:spPr>
          <a:xfrm>
            <a:off x="311760" y="1443960"/>
            <a:ext cx="9526320" cy="5443920"/>
          </a:xfrm>
          <a:prstGeom prst="rect">
            <a:avLst/>
          </a:prstGeom>
        </p:spPr>
        <p:txBody>
          <a:bodyPr lIns="0" rIns="0" tIns="0" bIns="0"/>
          <a:p>
            <a:pPr>
              <a:buSzPct val="85000"/>
              <a:buFont typeface="Arial"/>
              <a:buChar char="•"/>
            </a:pPr>
            <a:r>
              <a:rPr b="1" lang="en-US" sz="3090">
                <a:latin typeface="Open Sans"/>
              </a:rPr>
              <a:t>Click to edit the outline text format</a:t>
            </a:r>
            <a:endParaRPr/>
          </a:p>
          <a:p>
            <a:pPr lvl="1">
              <a:buSzPct val="85000"/>
              <a:buFont typeface="Arial"/>
              <a:buChar char="‒"/>
            </a:pPr>
            <a:r>
              <a:rPr lang="en-US" sz="2650">
                <a:latin typeface="Open Sans"/>
              </a:rPr>
              <a:t>Second Outline Level</a:t>
            </a:r>
            <a:endParaRPr/>
          </a:p>
          <a:p>
            <a:pPr lvl="2">
              <a:buSzPct val="85000"/>
              <a:buFont typeface="Arial"/>
              <a:buChar char="‒"/>
            </a:pPr>
            <a:r>
              <a:rPr lang="en-US" sz="2430">
                <a:latin typeface="Open Sans"/>
              </a:rPr>
              <a:t>Third Outline Level</a:t>
            </a:r>
            <a:endParaRPr/>
          </a:p>
          <a:p>
            <a:pPr lvl="3">
              <a:buSzPct val="85000"/>
              <a:buFont typeface="Arial"/>
              <a:buChar char="‒"/>
            </a:pPr>
            <a:r>
              <a:rPr lang="en-US" sz="2210">
                <a:latin typeface="Open Sans"/>
              </a:rPr>
              <a:t>Fourth Outline Level</a:t>
            </a:r>
            <a:endParaRPr/>
          </a:p>
          <a:p>
            <a:pPr lvl="4">
              <a:buSzPct val="85000"/>
              <a:buFont typeface="Arial"/>
              <a:buChar char="‒"/>
            </a:pPr>
            <a:r>
              <a:rPr lang="en-US" sz="1990">
                <a:latin typeface="Open Sans"/>
              </a:rPr>
              <a:t>Fifth Outline Level</a:t>
            </a:r>
            <a:endParaRPr/>
          </a:p>
          <a:p>
            <a:pPr lvl="5">
              <a:buSzPct val="85000"/>
              <a:buFont typeface="Arial"/>
              <a:buChar char="‒"/>
            </a:pPr>
            <a:r>
              <a:rPr lang="en-US" sz="1760">
                <a:latin typeface="Open Sans"/>
              </a:rPr>
              <a:t>Sixth Outline Level</a:t>
            </a:r>
            <a:endParaRPr/>
          </a:p>
          <a:p>
            <a:pPr lvl="6">
              <a:buSzPct val="85000"/>
              <a:buFont typeface="Arial"/>
              <a:buChar char="‒"/>
            </a:pPr>
            <a:r>
              <a:rPr lang="en-US" sz="1320">
                <a:latin typeface="Open Sans"/>
              </a:rPr>
              <a:t>Seventh Outline Level</a:t>
            </a:r>
            <a:endParaRPr/>
          </a:p>
        </p:txBody>
      </p:sp>
      <p:pic>
        <p:nvPicPr>
          <p:cNvPr id="124" name="Picture 10" descr=""/>
          <p:cNvPicPr/>
          <p:nvPr/>
        </p:nvPicPr>
        <p:blipFill>
          <a:blip r:embed="rId3"/>
          <a:stretch>
            <a:fillRect/>
          </a:stretch>
        </p:blipFill>
        <p:spPr>
          <a:xfrm>
            <a:off x="8692920" y="306360"/>
            <a:ext cx="1113120" cy="525600"/>
          </a:xfrm>
          <a:prstGeom prst="rect">
            <a:avLst/>
          </a:prstGeom>
          <a:ln>
            <a:noFill/>
          </a:ln>
        </p:spPr>
      </p:pic>
      <p:sp>
        <p:nvSpPr>
          <p:cNvPr id="125" name="TextShape 4"/>
          <p:cNvSpPr txBox="1"/>
          <p:nvPr/>
        </p:nvSpPr>
        <p:spPr>
          <a:xfrm>
            <a:off x="9151200" y="7206120"/>
            <a:ext cx="836280" cy="280080"/>
          </a:xfrm>
          <a:prstGeom prst="rect">
            <a:avLst/>
          </a:prstGeom>
        </p:spPr>
        <p:txBody>
          <a:bodyPr lIns="90000" rIns="90000" tIns="45000" bIns="45000"/>
          <a:p>
            <a:pPr algn="r"/>
            <a:fld id="{B4B3533B-FCAB-41F7-B672-1C76D7EE6087}" type="slidenum">
              <a:rPr lang="en-US" sz="800">
                <a:solidFill>
                  <a:srgbClr val="1d2d44"/>
                </a:solidFill>
                <a:latin typeface="Arial"/>
              </a:rPr>
              <a:t>&lt;number&gt;</a:t>
            </a:fld>
            <a:endParaRPr/>
          </a:p>
        </p:txBody>
      </p:sp>
      <p:sp>
        <p:nvSpPr>
          <p:cNvPr id="126" name="TextShape 5"/>
          <p:cNvSpPr txBox="1"/>
          <p:nvPr/>
        </p:nvSpPr>
        <p:spPr>
          <a:xfrm>
            <a:off x="191520" y="7206120"/>
            <a:ext cx="1816560" cy="254520"/>
          </a:xfrm>
          <a:prstGeom prst="rect">
            <a:avLst/>
          </a:prstGeom>
        </p:spPr>
        <p:txBody>
          <a:bodyPr lIns="90000" rIns="90000" tIns="45000" bIns="45000"/>
          <a:p>
            <a:r>
              <a:rPr lang="en-US" sz="800">
                <a:solidFill>
                  <a:srgbClr val="1d2d44"/>
                </a:solidFill>
                <a:latin typeface="Arial"/>
              </a:rPr>
              <a:t>owncloud.org</a:t>
            </a:r>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61" name="CustomShape 1"/>
          <p:cNvSpPr/>
          <p:nvPr/>
        </p:nvSpPr>
        <p:spPr>
          <a:xfrm>
            <a:off x="0" y="0"/>
            <a:ext cx="10080000" cy="7560000"/>
          </a:xfrm>
          <a:prstGeom prst="rect">
            <a:avLst/>
          </a:prstGeom>
          <a:solidFill>
            <a:srgbClr val="1d2d44"/>
          </a:solidFill>
          <a:ln w="9360">
            <a:noFill/>
          </a:ln>
        </p:spPr>
      </p:sp>
      <p:pic>
        <p:nvPicPr>
          <p:cNvPr id="162" name="Picture 6" descr=""/>
          <p:cNvPicPr/>
          <p:nvPr/>
        </p:nvPicPr>
        <p:blipFill>
          <a:blip r:embed="rId2"/>
          <a:srcRect l="9326" t="17496" r="1781" b="54083"/>
          <a:stretch>
            <a:fillRect/>
          </a:stretch>
        </p:blipFill>
        <p:spPr>
          <a:xfrm>
            <a:off x="360" y="2179080"/>
            <a:ext cx="10079640" cy="2147760"/>
          </a:xfrm>
          <a:prstGeom prst="rect">
            <a:avLst/>
          </a:prstGeom>
          <a:ln>
            <a:noFill/>
          </a:ln>
        </p:spPr>
      </p:pic>
      <p:pic>
        <p:nvPicPr>
          <p:cNvPr id="163" name="Picture 8" descr=""/>
          <p:cNvPicPr/>
          <p:nvPr/>
        </p:nvPicPr>
        <p:blipFill>
          <a:blip r:embed="rId3"/>
          <a:stretch>
            <a:fillRect/>
          </a:stretch>
        </p:blipFill>
        <p:spPr>
          <a:xfrm>
            <a:off x="7706520" y="694440"/>
            <a:ext cx="1738440" cy="820440"/>
          </a:xfrm>
          <a:prstGeom prst="rect">
            <a:avLst/>
          </a:prstGeom>
          <a:ln>
            <a:noFill/>
          </a:ln>
        </p:spPr>
      </p:pic>
      <p:sp>
        <p:nvSpPr>
          <p:cNvPr id="164" name="PlaceHolder 2"/>
          <p:cNvSpPr>
            <a:spLocks noGrp="1"/>
          </p:cNvSpPr>
          <p:nvPr>
            <p:ph type="title"/>
          </p:nvPr>
        </p:nvSpPr>
        <p:spPr>
          <a:xfrm>
            <a:off x="392400" y="5067360"/>
            <a:ext cx="9193680" cy="1262160"/>
          </a:xfrm>
          <a:prstGeom prst="rect">
            <a:avLst/>
          </a:prstGeom>
        </p:spPr>
        <p:txBody>
          <a:bodyPr lIns="0" rIns="0" tIns="0" bIns="0" anchor="ctr"/>
          <a:p>
            <a:r>
              <a:rPr lang="en-US" sz="4850">
                <a:latin typeface="Open Sans"/>
              </a:rPr>
              <a:t>Click to edit the title text format</a:t>
            </a:r>
            <a:endParaRPr/>
          </a:p>
        </p:txBody>
      </p:sp>
      <p:sp>
        <p:nvSpPr>
          <p:cNvPr id="165" name="PlaceHolder 3"/>
          <p:cNvSpPr>
            <a:spLocks noGrp="1"/>
          </p:cNvSpPr>
          <p:nvPr>
            <p:ph type="body"/>
          </p:nvPr>
        </p:nvSpPr>
        <p:spPr>
          <a:xfrm>
            <a:off x="0" y="7834680"/>
            <a:ext cx="5261760" cy="4384800"/>
          </a:xfrm>
          <a:prstGeom prst="rect">
            <a:avLst/>
          </a:prstGeom>
        </p:spPr>
        <p:txBody>
          <a:bodyPr lIns="0" rIns="0" tIns="28080" bIns="0"/>
          <a:p>
            <a:pPr/>
            <a:r>
              <a:rPr lang="en-US" sz="3530">
                <a:latin typeface="Arial"/>
              </a:rPr>
              <a:t>Click to edit the outline text format</a:t>
            </a:r>
            <a:endParaRPr/>
          </a:p>
          <a:p>
            <a:pPr lvl="1">
              <a:buFont typeface="Times New Roman"/>
              <a:buChar char="–"/>
            </a:pPr>
            <a:r>
              <a:rPr lang="en-US" sz="3090">
                <a:latin typeface="Arial"/>
              </a:rPr>
              <a:t>Second Outline Level</a:t>
            </a:r>
            <a:endParaRPr/>
          </a:p>
          <a:p>
            <a:pPr lvl="2">
              <a:buFont typeface="Times New Roman"/>
              <a:buChar char="•"/>
            </a:pPr>
            <a:r>
              <a:rPr lang="en-US" sz="2650">
                <a:latin typeface="Arial"/>
              </a:rPr>
              <a:t>Third Outline Level</a:t>
            </a:r>
            <a:endParaRPr/>
          </a:p>
          <a:p>
            <a:pPr lvl="3">
              <a:buFont typeface="Times New Roman"/>
              <a:buChar char="–"/>
            </a:pPr>
            <a:r>
              <a:rPr lang="en-US" sz="2210">
                <a:latin typeface="Arial"/>
              </a:rPr>
              <a:t>Fourth Outline Level</a:t>
            </a:r>
            <a:endParaRPr/>
          </a:p>
          <a:p>
            <a:pPr lvl="4">
              <a:buFont typeface="Times New Roman"/>
              <a:buChar char="»"/>
            </a:pPr>
            <a:r>
              <a:rPr lang="en-US" sz="2210">
                <a:latin typeface="Arial"/>
              </a:rPr>
              <a:t>Fifth Outline Level</a:t>
            </a:r>
            <a:endParaRPr/>
          </a:p>
          <a:p>
            <a:pPr lvl="5">
              <a:buFont typeface="Times New Roman"/>
              <a:buChar char="»"/>
            </a:pPr>
            <a:r>
              <a:rPr lang="en-US" sz="2210">
                <a:latin typeface="Arial"/>
              </a:rPr>
              <a:t>Sixth Outline Level</a:t>
            </a:r>
            <a:endParaRPr/>
          </a:p>
          <a:p>
            <a:pPr lvl="6">
              <a:buFont typeface="Times New Roman"/>
              <a:buChar char="»"/>
            </a:pPr>
            <a:r>
              <a:rPr lang="en-US" sz="2210">
                <a:latin typeface="Arial"/>
              </a:rPr>
              <a:t>Seventh Outline Level</a:t>
            </a:r>
            <a:endParaRPr/>
          </a:p>
        </p:txBody>
      </p:sp>
      <p:sp>
        <p:nvSpPr>
          <p:cNvPr id="166" name="TextShape 4"/>
          <p:cNvSpPr txBox="1"/>
          <p:nvPr/>
        </p:nvSpPr>
        <p:spPr>
          <a:xfrm>
            <a:off x="9151200" y="7206120"/>
            <a:ext cx="836280" cy="280080"/>
          </a:xfrm>
          <a:prstGeom prst="rect">
            <a:avLst/>
          </a:prstGeom>
        </p:spPr>
        <p:txBody>
          <a:bodyPr lIns="90000" rIns="90000" tIns="45000" bIns="45000"/>
          <a:p>
            <a:pPr algn="r"/>
            <a:fld id="{8A266926-4EB6-4C4C-94B0-F5502F2A78EE}" type="slidenum">
              <a:rPr lang="en-US" sz="800">
                <a:solidFill>
                  <a:srgbClr val="418bca"/>
                </a:solidFill>
                <a:latin typeface="Arial"/>
              </a:rPr>
              <a:t>&lt;number&gt;</a:t>
            </a:fld>
            <a:endParaRPr/>
          </a:p>
        </p:txBody>
      </p:sp>
      <p:sp>
        <p:nvSpPr>
          <p:cNvPr id="167" name="TextShape 5"/>
          <p:cNvSpPr txBox="1"/>
          <p:nvPr/>
        </p:nvSpPr>
        <p:spPr>
          <a:xfrm>
            <a:off x="191520" y="7206120"/>
            <a:ext cx="1816560" cy="254520"/>
          </a:xfrm>
          <a:prstGeom prst="rect">
            <a:avLst/>
          </a:prstGeom>
        </p:spPr>
        <p:txBody>
          <a:bodyPr lIns="90000" rIns="90000" tIns="45000" bIns="45000"/>
          <a:p>
            <a:r>
              <a:rPr lang="en-US" sz="800">
                <a:solidFill>
                  <a:srgbClr val="418bca"/>
                </a:solidFill>
                <a:latin typeface="Arial"/>
              </a:rPr>
              <a:t>owncloud.org</a:t>
            </a:r>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emf"/><Relationship Id="rId3" Type="http://schemas.openxmlformats.org/officeDocument/2006/relationships/image" Target="../media/image19.png"/><Relationship Id="rId4" Type="http://schemas.openxmlformats.org/officeDocument/2006/relationships/image" Target="../media/image20.emf"/><Relationship Id="rId5"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37.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slideLayout" Target="../slideLayouts/slideLayout37.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slideLayout" Target="../slideLayouts/slideLayout37.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37.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slideLayout" Target="../slideLayouts/slideLayout37.xml"/><Relationship Id="rId7"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slideLayout" Target="../slideLayouts/slideLayout37.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37.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emf"/><Relationship Id="rId3" Type="http://schemas.openxmlformats.org/officeDocument/2006/relationships/image" Target="../media/image23.png"/><Relationship Id="rId4" Type="http://schemas.openxmlformats.org/officeDocument/2006/relationships/slideLayout" Target="../slideLayouts/slideLayout11.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21.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emf"/><Relationship Id="rId3"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58.emf"/><Relationship Id="rId2"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60.emf"/><Relationship Id="rId2"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61.emf"/><Relationship Id="rId2"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62.emf"/><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gif"/><Relationship Id="rId3" Type="http://schemas.openxmlformats.org/officeDocument/2006/relationships/image" Target="../media/image26.gif"/><Relationship Id="rId4" Type="http://schemas.openxmlformats.org/officeDocument/2006/relationships/image" Target="../media/image27.gif"/><Relationship Id="rId5" Type="http://schemas.openxmlformats.org/officeDocument/2006/relationships/image" Target="../media/image28.gif"/><Relationship Id="rId6"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image" Target="../media/image63.emf"/><Relationship Id="rId2"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29.emf"/><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slideLayout" Target="../slideLayouts/slideLayout37.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7" name="TextShape 1"/>
          <p:cNvSpPr txBox="1"/>
          <p:nvPr/>
        </p:nvSpPr>
        <p:spPr>
          <a:xfrm>
            <a:off x="504000" y="301320"/>
            <a:ext cx="9071640" cy="1262160"/>
          </a:xfrm>
          <a:prstGeom prst="rect">
            <a:avLst/>
          </a:prstGeom>
        </p:spPr>
        <p:txBody>
          <a:bodyPr lIns="0" rIns="0" tIns="0" bIns="0" anchor="ctr"/>
          <a:p>
            <a:pPr algn="ctr"/>
            <a:r>
              <a:rPr lang="en-US" sz="4400">
                <a:latin typeface="Arial"/>
              </a:rPr>
              <a:t>Deploy a Bitnami ownCloud Stack on Linode</a:t>
            </a:r>
            <a:endParaRPr/>
          </a:p>
        </p:txBody>
      </p:sp>
      <p:sp>
        <p:nvSpPr>
          <p:cNvPr id="208" name="TextShape 2"/>
          <p:cNvSpPr txBox="1"/>
          <p:nvPr/>
        </p:nvSpPr>
        <p:spPr>
          <a:xfrm>
            <a:off x="504000" y="1769040"/>
            <a:ext cx="9071640" cy="4384440"/>
          </a:xfrm>
          <a:prstGeom prst="rect">
            <a:avLst/>
          </a:prstGeom>
        </p:spPr>
        <p:txBody>
          <a:bodyPr lIns="0" rIns="0" tIns="0" bIns="0" anchor="ctr"/>
          <a:p>
            <a:pPr algn="ctr"/>
            <a:r>
              <a:rPr lang="en-US" sz="3200">
                <a:latin typeface="Arial"/>
              </a:rPr>
              <a:t>Presented by QPG, Ltd. Co.</a:t>
            </a:r>
            <a:endParaRPr/>
          </a:p>
        </p:txBody>
      </p:sp>
      <p:sp>
        <p:nvSpPr>
          <p:cNvPr id="209" name="TextShape 3"/>
          <p:cNvSpPr txBox="1"/>
          <p:nvPr/>
        </p:nvSpPr>
        <p:spPr>
          <a:xfrm>
            <a:off x="504360" y="301320"/>
            <a:ext cx="9071640" cy="1352160"/>
          </a:xfrm>
          <a:prstGeom prst="rect">
            <a:avLst/>
          </a:prstGeom>
        </p:spPr>
      </p:sp>
      <p:pic>
        <p:nvPicPr>
          <p:cNvPr id="210" name="" descr=""/>
          <p:cNvPicPr/>
          <p:nvPr/>
        </p:nvPicPr>
        <p:blipFill>
          <a:blip r:embed="rId1"/>
          <a:stretch>
            <a:fillRect/>
          </a:stretch>
        </p:blipFill>
        <p:spPr>
          <a:xfrm>
            <a:off x="3657600" y="1828800"/>
            <a:ext cx="2743200" cy="1527120"/>
          </a:xfrm>
          <a:prstGeom prst="rect">
            <a:avLst/>
          </a:prstGeom>
          <a:ln>
            <a:noFill/>
          </a:ln>
        </p:spPr>
      </p:pic>
      <p:pic>
        <p:nvPicPr>
          <p:cNvPr id="211" name="" descr=""/>
          <p:cNvPicPr/>
          <p:nvPr/>
        </p:nvPicPr>
        <p:blipFill>
          <a:blip r:embed="rId2"/>
          <a:stretch>
            <a:fillRect/>
          </a:stretch>
        </p:blipFill>
        <p:spPr>
          <a:xfrm>
            <a:off x="914400" y="4827960"/>
            <a:ext cx="1828800" cy="658440"/>
          </a:xfrm>
          <a:prstGeom prst="rect">
            <a:avLst/>
          </a:prstGeom>
          <a:ln>
            <a:noFill/>
          </a:ln>
        </p:spPr>
      </p:pic>
      <p:pic>
        <p:nvPicPr>
          <p:cNvPr id="212" name="" descr=""/>
          <p:cNvPicPr/>
          <p:nvPr/>
        </p:nvPicPr>
        <p:blipFill>
          <a:blip r:embed="rId3"/>
          <a:stretch>
            <a:fillRect/>
          </a:stretch>
        </p:blipFill>
        <p:spPr>
          <a:xfrm>
            <a:off x="4114800" y="4626720"/>
            <a:ext cx="1828800" cy="859680"/>
          </a:xfrm>
          <a:prstGeom prst="rect">
            <a:avLst/>
          </a:prstGeom>
          <a:ln>
            <a:noFill/>
          </a:ln>
        </p:spPr>
      </p:pic>
      <p:pic>
        <p:nvPicPr>
          <p:cNvPr id="213" name="" descr=""/>
          <p:cNvPicPr/>
          <p:nvPr/>
        </p:nvPicPr>
        <p:blipFill>
          <a:blip r:embed="rId4"/>
          <a:stretch>
            <a:fillRect/>
          </a:stretch>
        </p:blipFill>
        <p:spPr>
          <a:xfrm>
            <a:off x="7315200" y="4763880"/>
            <a:ext cx="1828800" cy="72252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7" name="TextShape 1"/>
          <p:cNvSpPr txBox="1"/>
          <p:nvPr/>
        </p:nvSpPr>
        <p:spPr>
          <a:xfrm>
            <a:off x="311760" y="39600"/>
            <a:ext cx="8140680" cy="1212120"/>
          </a:xfrm>
          <a:prstGeom prst="rect">
            <a:avLst/>
          </a:prstGeom>
        </p:spPr>
        <p:txBody>
          <a:bodyPr lIns="0" rIns="0" tIns="0" bIns="0" anchor="ctr"/>
          <a:p>
            <a:r>
              <a:rPr lang="en-US" sz="4120">
                <a:latin typeface="Open Sans"/>
              </a:rPr>
              <a:t>Syncing apps</a:t>
            </a:r>
            <a:endParaRPr/>
          </a:p>
        </p:txBody>
      </p:sp>
      <p:pic>
        <p:nvPicPr>
          <p:cNvPr id="238" name="" descr=""/>
          <p:cNvPicPr/>
          <p:nvPr/>
        </p:nvPicPr>
        <p:blipFill>
          <a:blip r:embed="rId1"/>
          <a:stretch>
            <a:fillRect/>
          </a:stretch>
        </p:blipFill>
        <p:spPr>
          <a:xfrm>
            <a:off x="803880" y="1746000"/>
            <a:ext cx="2767680" cy="4920840"/>
          </a:xfrm>
          <a:prstGeom prst="rect">
            <a:avLst/>
          </a:prstGeom>
          <a:ln>
            <a:noFill/>
          </a:ln>
        </p:spPr>
      </p:pic>
      <p:pic>
        <p:nvPicPr>
          <p:cNvPr id="239" name="" descr=""/>
          <p:cNvPicPr/>
          <p:nvPr/>
        </p:nvPicPr>
        <p:blipFill>
          <a:blip r:embed="rId2"/>
          <a:stretch>
            <a:fillRect/>
          </a:stretch>
        </p:blipFill>
        <p:spPr>
          <a:xfrm>
            <a:off x="3889080" y="2115000"/>
            <a:ext cx="5950800" cy="4472640"/>
          </a:xfrm>
          <a:prstGeom prst="rect">
            <a:avLst/>
          </a:prstGeom>
          <a:ln>
            <a:noFill/>
          </a:ln>
        </p:spPr>
      </p:pic>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0"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Features</a:t>
            </a:r>
            <a:endParaRPr/>
          </a:p>
        </p:txBody>
      </p:sp>
      <p:pic>
        <p:nvPicPr>
          <p:cNvPr id="241" name="Picture 2" descr=""/>
          <p:cNvPicPr/>
          <p:nvPr/>
        </p:nvPicPr>
        <p:blipFill>
          <a:blip r:embed="rId1"/>
          <a:stretch>
            <a:fillRect/>
          </a:stretch>
        </p:blipFill>
        <p:spPr>
          <a:xfrm>
            <a:off x="763920" y="1889640"/>
            <a:ext cx="3953520" cy="1919880"/>
          </a:xfrm>
          <a:prstGeom prst="rect">
            <a:avLst/>
          </a:prstGeom>
          <a:ln>
            <a:noFill/>
          </a:ln>
        </p:spPr>
      </p:pic>
      <p:pic>
        <p:nvPicPr>
          <p:cNvPr id="242" name="" descr=""/>
          <p:cNvPicPr/>
          <p:nvPr/>
        </p:nvPicPr>
        <p:blipFill>
          <a:blip r:embed="rId2"/>
          <a:stretch>
            <a:fillRect/>
          </a:stretch>
        </p:blipFill>
        <p:spPr>
          <a:xfrm>
            <a:off x="5793840" y="1904760"/>
            <a:ext cx="3293640" cy="4566600"/>
          </a:xfrm>
          <a:prstGeom prst="rect">
            <a:avLst/>
          </a:prstGeom>
          <a:ln>
            <a:noFill/>
          </a:ln>
        </p:spPr>
      </p:pic>
      <p:pic>
        <p:nvPicPr>
          <p:cNvPr id="243" name="" descr=""/>
          <p:cNvPicPr/>
          <p:nvPr/>
        </p:nvPicPr>
        <p:blipFill>
          <a:blip r:embed="rId3"/>
          <a:stretch>
            <a:fillRect/>
          </a:stretch>
        </p:blipFill>
        <p:spPr>
          <a:xfrm>
            <a:off x="714240" y="3863160"/>
            <a:ext cx="4682880" cy="2486160"/>
          </a:xfrm>
          <a:prstGeom prst="rect">
            <a:avLst/>
          </a:prstGeom>
          <a:ln>
            <a:noFill/>
          </a:ln>
        </p:spPr>
      </p:pic>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4"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More apps</a:t>
            </a:r>
            <a:endParaRPr/>
          </a:p>
        </p:txBody>
      </p:sp>
      <p:pic>
        <p:nvPicPr>
          <p:cNvPr id="245" name="Picture 2" descr=""/>
          <p:cNvPicPr/>
          <p:nvPr/>
        </p:nvPicPr>
        <p:blipFill>
          <a:blip r:embed="rId1"/>
          <a:stretch>
            <a:fillRect/>
          </a:stretch>
        </p:blipFill>
        <p:spPr>
          <a:xfrm>
            <a:off x="431640" y="4237560"/>
            <a:ext cx="4409640" cy="2361600"/>
          </a:xfrm>
          <a:prstGeom prst="rect">
            <a:avLst/>
          </a:prstGeom>
          <a:ln>
            <a:noFill/>
          </a:ln>
        </p:spPr>
      </p:pic>
      <p:pic>
        <p:nvPicPr>
          <p:cNvPr id="246" name="" descr=""/>
          <p:cNvPicPr/>
          <p:nvPr/>
        </p:nvPicPr>
        <p:blipFill>
          <a:blip r:embed="rId2"/>
          <a:stretch>
            <a:fillRect/>
          </a:stretch>
        </p:blipFill>
        <p:spPr>
          <a:xfrm>
            <a:off x="396720" y="1401120"/>
            <a:ext cx="4444560" cy="2778120"/>
          </a:xfrm>
          <a:prstGeom prst="rect">
            <a:avLst/>
          </a:prstGeom>
          <a:ln>
            <a:noFill/>
          </a:ln>
        </p:spPr>
      </p:pic>
      <p:pic>
        <p:nvPicPr>
          <p:cNvPr id="247" name="" descr=""/>
          <p:cNvPicPr/>
          <p:nvPr/>
        </p:nvPicPr>
        <p:blipFill>
          <a:blip r:embed="rId3"/>
          <a:stretch>
            <a:fillRect/>
          </a:stretch>
        </p:blipFill>
        <p:spPr>
          <a:xfrm>
            <a:off x="4994280" y="1434960"/>
            <a:ext cx="4434840" cy="2771640"/>
          </a:xfrm>
          <a:prstGeom prst="rect">
            <a:avLst/>
          </a:prstGeom>
          <a:ln>
            <a:noFill/>
          </a:ln>
        </p:spPr>
      </p:pic>
      <p:pic>
        <p:nvPicPr>
          <p:cNvPr id="248" name="" descr=""/>
          <p:cNvPicPr/>
          <p:nvPr/>
        </p:nvPicPr>
        <p:blipFill>
          <a:blip r:embed="rId4"/>
          <a:stretch>
            <a:fillRect/>
          </a:stretch>
        </p:blipFill>
        <p:spPr>
          <a:xfrm>
            <a:off x="5013720" y="4285800"/>
            <a:ext cx="4405680" cy="2539800"/>
          </a:xfrm>
          <a:prstGeom prst="rect">
            <a:avLst/>
          </a:prstGeom>
          <a:ln>
            <a:noFill/>
          </a:ln>
        </p:spPr>
      </p:pic>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9"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App management</a:t>
            </a:r>
            <a:endParaRPr/>
          </a:p>
        </p:txBody>
      </p:sp>
      <p:pic>
        <p:nvPicPr>
          <p:cNvPr id="250" name="Picture 3" descr=""/>
          <p:cNvPicPr/>
          <p:nvPr/>
        </p:nvPicPr>
        <p:blipFill>
          <a:blip r:embed="rId1"/>
          <a:stretch>
            <a:fillRect/>
          </a:stretch>
        </p:blipFill>
        <p:spPr>
          <a:xfrm>
            <a:off x="5348520" y="1484280"/>
            <a:ext cx="4420080" cy="5023800"/>
          </a:xfrm>
          <a:prstGeom prst="rect">
            <a:avLst/>
          </a:prstGeom>
          <a:ln>
            <a:noFill/>
          </a:ln>
        </p:spPr>
      </p:pic>
      <p:pic>
        <p:nvPicPr>
          <p:cNvPr id="251" name="" descr=""/>
          <p:cNvPicPr/>
          <p:nvPr/>
        </p:nvPicPr>
        <p:blipFill>
          <a:blip r:embed="rId2"/>
          <a:stretch>
            <a:fillRect/>
          </a:stretch>
        </p:blipFill>
        <p:spPr>
          <a:xfrm>
            <a:off x="237960" y="1683720"/>
            <a:ext cx="4841640" cy="4983120"/>
          </a:xfrm>
          <a:prstGeom prst="rect">
            <a:avLst/>
          </a:prstGeom>
          <a:ln>
            <a:noFill/>
          </a:ln>
        </p:spPr>
      </p:pic>
    </p:spTree>
  </p:cSld>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2" name="TextShape 1"/>
          <p:cNvSpPr txBox="1"/>
          <p:nvPr/>
        </p:nvSpPr>
        <p:spPr>
          <a:xfrm>
            <a:off x="392400" y="5067360"/>
            <a:ext cx="9193680" cy="1262160"/>
          </a:xfrm>
          <a:prstGeom prst="rect">
            <a:avLst/>
          </a:prstGeom>
        </p:spPr>
        <p:txBody>
          <a:bodyPr/>
          <a:p>
            <a:pPr>
              <a:lnSpc>
                <a:spcPct val="100000"/>
              </a:lnSpc>
            </a:pPr>
            <a:r>
              <a:rPr lang="en-US" sz="4000">
                <a:solidFill>
                  <a:srgbClr val="ffffff"/>
                </a:solidFill>
                <a:latin typeface="Arial"/>
                <a:ea typeface="Open Sans"/>
              </a:rPr>
              <a:t>ownCloud--For administrators</a:t>
            </a:r>
            <a:r>
              <a:rPr lang="en-US" sz="4000">
                <a:solidFill>
                  <a:srgbClr val="ffffff"/>
                </a:solidFill>
                <a:latin typeface="Arial"/>
                <a:ea typeface="Open Sans"/>
              </a:rPr>
              <a:t>
</a:t>
            </a:r>
            <a:endParaRPr/>
          </a:p>
        </p:txBody>
      </p:sp>
    </p:spTree>
  </p:cSld>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3"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Management</a:t>
            </a:r>
            <a:endParaRPr/>
          </a:p>
        </p:txBody>
      </p:sp>
      <p:pic>
        <p:nvPicPr>
          <p:cNvPr id="254" name="Picture 2" descr=""/>
          <p:cNvPicPr/>
          <p:nvPr/>
        </p:nvPicPr>
        <p:blipFill>
          <a:blip r:embed="rId1"/>
          <a:stretch>
            <a:fillRect/>
          </a:stretch>
        </p:blipFill>
        <p:spPr>
          <a:xfrm>
            <a:off x="655920" y="1746000"/>
            <a:ext cx="3391920" cy="3474360"/>
          </a:xfrm>
          <a:prstGeom prst="rect">
            <a:avLst/>
          </a:prstGeom>
          <a:ln>
            <a:noFill/>
          </a:ln>
        </p:spPr>
      </p:pic>
      <p:pic>
        <p:nvPicPr>
          <p:cNvPr id="255" name="Picture 3" descr=""/>
          <p:cNvPicPr/>
          <p:nvPr/>
        </p:nvPicPr>
        <p:blipFill>
          <a:blip r:embed="rId2"/>
          <a:stretch>
            <a:fillRect/>
          </a:stretch>
        </p:blipFill>
        <p:spPr>
          <a:xfrm>
            <a:off x="4983480" y="1826280"/>
            <a:ext cx="4699440" cy="1784880"/>
          </a:xfrm>
          <a:prstGeom prst="rect">
            <a:avLst/>
          </a:prstGeom>
          <a:ln>
            <a:noFill/>
          </a:ln>
        </p:spPr>
      </p:pic>
      <p:pic>
        <p:nvPicPr>
          <p:cNvPr id="256" name="" descr=""/>
          <p:cNvPicPr/>
          <p:nvPr/>
        </p:nvPicPr>
        <p:blipFill>
          <a:blip r:embed="rId3"/>
          <a:stretch>
            <a:fillRect/>
          </a:stretch>
        </p:blipFill>
        <p:spPr>
          <a:xfrm>
            <a:off x="4983480" y="4695120"/>
            <a:ext cx="4603320" cy="1654560"/>
          </a:xfrm>
          <a:prstGeom prst="rect">
            <a:avLst/>
          </a:prstGeom>
          <a:ln>
            <a:noFill/>
          </a:ln>
        </p:spPr>
      </p:pic>
      <p:pic>
        <p:nvPicPr>
          <p:cNvPr id="257" name="" descr=""/>
          <p:cNvPicPr/>
          <p:nvPr/>
        </p:nvPicPr>
        <p:blipFill>
          <a:blip r:embed="rId4"/>
          <a:stretch>
            <a:fillRect/>
          </a:stretch>
        </p:blipFill>
        <p:spPr>
          <a:xfrm>
            <a:off x="586080" y="5476320"/>
            <a:ext cx="4255560" cy="840240"/>
          </a:xfrm>
          <a:prstGeom prst="rect">
            <a:avLst/>
          </a:prstGeom>
          <a:ln>
            <a:noFill/>
          </a:ln>
        </p:spPr>
      </p:pic>
      <p:pic>
        <p:nvPicPr>
          <p:cNvPr id="258" name="" descr=""/>
          <p:cNvPicPr/>
          <p:nvPr/>
        </p:nvPicPr>
        <p:blipFill>
          <a:blip r:embed="rId5"/>
          <a:stretch>
            <a:fillRect/>
          </a:stretch>
        </p:blipFill>
        <p:spPr>
          <a:xfrm>
            <a:off x="5000040" y="3630960"/>
            <a:ext cx="4524120" cy="892800"/>
          </a:xfrm>
          <a:prstGeom prst="rect">
            <a:avLst/>
          </a:prstGeom>
          <a:ln>
            <a:noFill/>
          </a:ln>
        </p:spPr>
      </p:pic>
    </p:spTree>
  </p:cSld>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9"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Control Sharing</a:t>
            </a:r>
            <a:endParaRPr/>
          </a:p>
        </p:txBody>
      </p:sp>
      <p:pic>
        <p:nvPicPr>
          <p:cNvPr id="260" name="Picture 2" descr=""/>
          <p:cNvPicPr/>
          <p:nvPr/>
        </p:nvPicPr>
        <p:blipFill>
          <a:blip r:embed="rId1"/>
          <a:stretch>
            <a:fillRect/>
          </a:stretch>
        </p:blipFill>
        <p:spPr>
          <a:xfrm>
            <a:off x="714240" y="2222280"/>
            <a:ext cx="5350680" cy="4258440"/>
          </a:xfrm>
          <a:prstGeom prst="rect">
            <a:avLst/>
          </a:prstGeom>
          <a:ln>
            <a:noFill/>
          </a:ln>
        </p:spPr>
      </p:pic>
      <p:pic>
        <p:nvPicPr>
          <p:cNvPr id="261" name="Picture 2" descr=""/>
          <p:cNvPicPr/>
          <p:nvPr/>
        </p:nvPicPr>
        <p:blipFill>
          <a:blip r:embed="rId2"/>
          <a:stretch>
            <a:fillRect/>
          </a:stretch>
        </p:blipFill>
        <p:spPr>
          <a:xfrm>
            <a:off x="6370200" y="2619000"/>
            <a:ext cx="3154320" cy="3154320"/>
          </a:xfrm>
          <a:prstGeom prst="rect">
            <a:avLst/>
          </a:prstGeom>
          <a:ln>
            <a:noFill/>
          </a:ln>
        </p:spPr>
      </p:pic>
    </p:spTree>
  </p:cSld>
  <p:timing>
    <p:tnLst>
      <p:par>
        <p:cTn id="71" dur="indefinite" restart="never" nodeType="tmRoot">
          <p:childTnLst>
            <p:seq>
              <p:cTn id="7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2"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User management</a:t>
            </a:r>
            <a:endParaRPr/>
          </a:p>
        </p:txBody>
      </p:sp>
      <p:pic>
        <p:nvPicPr>
          <p:cNvPr id="263" name="Picture 2" descr=""/>
          <p:cNvPicPr/>
          <p:nvPr/>
        </p:nvPicPr>
        <p:blipFill>
          <a:blip r:embed="rId1"/>
          <a:srcRect l="0" t="0" r="0" b="40068"/>
          <a:stretch>
            <a:fillRect/>
          </a:stretch>
        </p:blipFill>
        <p:spPr>
          <a:xfrm>
            <a:off x="504000" y="2591640"/>
            <a:ext cx="8955720" cy="3383640"/>
          </a:xfrm>
          <a:prstGeom prst="rect">
            <a:avLst/>
          </a:prstGeom>
          <a:ln>
            <a:noFill/>
          </a:ln>
        </p:spPr>
      </p:pic>
    </p:spTree>
  </p:cSld>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4" name="TextShape 1"/>
          <p:cNvSpPr txBox="1"/>
          <p:nvPr/>
        </p:nvSpPr>
        <p:spPr>
          <a:xfrm>
            <a:off x="392400" y="5067360"/>
            <a:ext cx="9193680" cy="1262160"/>
          </a:xfrm>
          <a:prstGeom prst="rect">
            <a:avLst/>
          </a:prstGeom>
        </p:spPr>
        <p:txBody>
          <a:bodyPr/>
          <a:p>
            <a:pPr>
              <a:lnSpc>
                <a:spcPct val="100000"/>
              </a:lnSpc>
            </a:pPr>
            <a:r>
              <a:rPr lang="en-US" sz="4000">
                <a:solidFill>
                  <a:srgbClr val="ffffff"/>
                </a:solidFill>
                <a:latin typeface="Arial"/>
                <a:ea typeface="Open Sans"/>
              </a:rPr>
              <a:t>ownCloud -- For developers</a:t>
            </a:r>
            <a:endParaRPr/>
          </a:p>
        </p:txBody>
      </p:sp>
      <p:sp>
        <p:nvSpPr>
          <p:cNvPr id="265" name="TextShape 2"/>
          <p:cNvSpPr txBox="1"/>
          <p:nvPr/>
        </p:nvSpPr>
        <p:spPr>
          <a:xfrm>
            <a:off x="0" y="7834680"/>
            <a:ext cx="2567520" cy="4384800"/>
          </a:xfrm>
          <a:prstGeom prst="rect">
            <a:avLst/>
          </a:prstGeom>
        </p:spPr>
        <p:txBody>
          <a:bodyPr anchor="b"/>
          <a:p>
            <a:endParaRPr/>
          </a:p>
        </p:txBody>
      </p:sp>
    </p:spTree>
  </p:cSld>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6"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App developers</a:t>
            </a:r>
            <a:endParaRPr/>
          </a:p>
        </p:txBody>
      </p:sp>
      <p:sp>
        <p:nvSpPr>
          <p:cNvPr id="267" name="TextShape 2"/>
          <p:cNvSpPr txBox="1"/>
          <p:nvPr/>
        </p:nvSpPr>
        <p:spPr>
          <a:xfrm>
            <a:off x="311760" y="1443960"/>
            <a:ext cx="9526320" cy="5443920"/>
          </a:xfrm>
          <a:prstGeom prst="rect">
            <a:avLst/>
          </a:prstGeom>
        </p:spPr>
        <p:txBody>
          <a:bodyPr/>
          <a:p>
            <a:pPr>
              <a:lnSpc>
                <a:spcPct val="100000"/>
              </a:lnSpc>
              <a:buSzPct val="45000"/>
              <a:buFont typeface="StarSymbol"/>
              <a:buChar char=""/>
            </a:pPr>
            <a:r>
              <a:rPr lang="en-US" sz="3200">
                <a:solidFill>
                  <a:srgbClr val="1d2d44"/>
                </a:solidFill>
                <a:latin typeface="Open Sans"/>
                <a:ea typeface="Open Sans"/>
              </a:rPr>
              <a:t>API inspired on Rails and Symfony</a:t>
            </a:r>
            <a:endParaRPr/>
          </a:p>
          <a:p>
            <a:pPr>
              <a:lnSpc>
                <a:spcPct val="100000"/>
              </a:lnSpc>
              <a:buSzPct val="45000"/>
              <a:buFont typeface="StarSymbol"/>
              <a:buChar char=""/>
            </a:pPr>
            <a:r>
              <a:rPr lang="en-US" sz="3200">
                <a:solidFill>
                  <a:srgbClr val="1d2d44"/>
                </a:solidFill>
                <a:latin typeface="Open Sans"/>
                <a:ea typeface="Open Sans"/>
              </a:rPr>
              <a:t>Generator for base app with dependency injection, routing, database layer, middleware and controllers</a:t>
            </a:r>
            <a:endParaRPr/>
          </a:p>
          <a:p>
            <a:pPr>
              <a:lnSpc>
                <a:spcPct val="100000"/>
              </a:lnSpc>
              <a:buSzPct val="45000"/>
              <a:buFont typeface="StarSymbol"/>
              <a:buChar char=""/>
            </a:pPr>
            <a:r>
              <a:rPr lang="en-US" sz="3200">
                <a:solidFill>
                  <a:srgbClr val="1d2d44"/>
                </a:solidFill>
                <a:latin typeface="Open Sans"/>
                <a:ea typeface="Open Sans"/>
              </a:rPr>
              <a:t>doc.owncloud.org  &amp; #owncloud-dev</a:t>
            </a:r>
            <a:endParaRPr/>
          </a:p>
          <a:p>
            <a:r>
              <a:rPr b="1" lang="en-US" sz="3200">
                <a:solidFill>
                  <a:srgbClr val="1d2d44"/>
                </a:solidFill>
                <a:latin typeface="Open Sans"/>
                <a:ea typeface="Open Sans"/>
              </a:rPr>
              <a:t>Third</a:t>
            </a:r>
            <a:r>
              <a:rPr b="1" lang="en-US" sz="3400">
                <a:solidFill>
                  <a:srgbClr val="ffffff"/>
                </a:solidFill>
                <a:latin typeface="Open Sans"/>
                <a:ea typeface="Open Sans"/>
              </a:rPr>
              <a:t> </a:t>
            </a:r>
            <a:r>
              <a:rPr b="1" lang="en-US" sz="3200">
                <a:solidFill>
                  <a:srgbClr val="1d2d44"/>
                </a:solidFill>
                <a:latin typeface="Open Sans"/>
                <a:ea typeface="Open Sans"/>
              </a:rPr>
              <a:t>party</a:t>
            </a:r>
            <a:r>
              <a:rPr b="1" lang="en-US" sz="3400">
                <a:solidFill>
                  <a:srgbClr val="ffffff"/>
                </a:solidFill>
                <a:latin typeface="Open Sans"/>
                <a:ea typeface="Open Sans"/>
              </a:rPr>
              <a:t> </a:t>
            </a:r>
            <a:r>
              <a:rPr b="1" lang="en-US" sz="3200">
                <a:solidFill>
                  <a:srgbClr val="1d2d44"/>
                </a:solidFill>
                <a:latin typeface="Open Sans"/>
                <a:ea typeface="Open Sans"/>
              </a:rPr>
              <a:t>developers</a:t>
            </a:r>
            <a:endParaRPr/>
          </a:p>
          <a:p>
            <a:pPr>
              <a:lnSpc>
                <a:spcPct val="100000"/>
              </a:lnSpc>
              <a:buSzPct val="45000"/>
              <a:buFont typeface="StarSymbol"/>
              <a:buChar char=""/>
            </a:pPr>
            <a:r>
              <a:rPr lang="en-US" sz="3200">
                <a:solidFill>
                  <a:srgbClr val="1d2d44"/>
                </a:solidFill>
                <a:latin typeface="Open Sans"/>
                <a:ea typeface="Open Sans"/>
              </a:rPr>
              <a:t>Pub/sub model Webhooks</a:t>
            </a:r>
            <a:endParaRPr/>
          </a:p>
          <a:p>
            <a:pPr>
              <a:lnSpc>
                <a:spcPct val="100000"/>
              </a:lnSpc>
              <a:buSzPct val="45000"/>
              <a:buFont typeface="StarSymbol"/>
              <a:buChar char=""/>
            </a:pPr>
            <a:r>
              <a:rPr lang="en-US" sz="3200">
                <a:solidFill>
                  <a:srgbClr val="1d2d44"/>
                </a:solidFill>
                <a:latin typeface="Open Sans"/>
                <a:ea typeface="Open Sans"/>
              </a:rPr>
              <a:t>API for sharing, list, up/download etc</a:t>
            </a:r>
            <a:endParaRPr/>
          </a:p>
        </p:txBody>
      </p:sp>
    </p:spTree>
  </p:cSld>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4" name="TextShape 1"/>
          <p:cNvSpPr txBox="1"/>
          <p:nvPr/>
        </p:nvSpPr>
        <p:spPr>
          <a:xfrm>
            <a:off x="504000" y="301320"/>
            <a:ext cx="9071640" cy="1262160"/>
          </a:xfrm>
          <a:prstGeom prst="rect">
            <a:avLst/>
          </a:prstGeom>
        </p:spPr>
        <p:txBody>
          <a:bodyPr lIns="0" rIns="0" tIns="0" bIns="0" anchor="ctr"/>
          <a:p>
            <a:pPr algn="ctr"/>
            <a:r>
              <a:rPr lang="en-US" sz="4400">
                <a:latin typeface="Arial"/>
              </a:rPr>
              <a:t>QPG, Ltd. Co.</a:t>
            </a:r>
            <a:endParaRPr/>
          </a:p>
        </p:txBody>
      </p:sp>
      <p:pic>
        <p:nvPicPr>
          <p:cNvPr id="215" name="" descr=""/>
          <p:cNvPicPr/>
          <p:nvPr/>
        </p:nvPicPr>
        <p:blipFill>
          <a:blip r:embed="rId1"/>
          <a:stretch>
            <a:fillRect/>
          </a:stretch>
        </p:blipFill>
        <p:spPr>
          <a:xfrm>
            <a:off x="914400" y="1828800"/>
            <a:ext cx="1828800" cy="1828800"/>
          </a:xfrm>
          <a:prstGeom prst="rect">
            <a:avLst/>
          </a:prstGeom>
          <a:ln>
            <a:noFill/>
          </a:ln>
        </p:spPr>
      </p:pic>
      <p:sp>
        <p:nvSpPr>
          <p:cNvPr id="216" name="TextShape 2"/>
          <p:cNvSpPr txBox="1"/>
          <p:nvPr/>
        </p:nvSpPr>
        <p:spPr>
          <a:xfrm>
            <a:off x="3017520" y="1769040"/>
            <a:ext cx="6562080" cy="2091240"/>
          </a:xfrm>
          <a:prstGeom prst="rect">
            <a:avLst/>
          </a:prstGeom>
        </p:spPr>
        <p:txBody>
          <a:bodyPr lIns="0" rIns="0" tIns="0" bIns="0"/>
          <a:p>
            <a:pPr>
              <a:buSzPct val="45000"/>
              <a:buFont typeface="StarSymbol"/>
              <a:buChar char=""/>
            </a:pPr>
            <a:r>
              <a:rPr lang="en-US" sz="3200">
                <a:latin typeface="Arial"/>
              </a:rPr>
              <a:t>I spent over a decade in telecom with Integra, Electric Lightwave, and Worldcom. I currently own QPG, Ltd. Co., a technical consulting firm with a focus on Linux, networking, and virtualization.</a:t>
            </a:r>
            <a:endParaRPr/>
          </a:p>
        </p:txBody>
      </p:sp>
      <p:pic>
        <p:nvPicPr>
          <p:cNvPr id="217" name="" descr=""/>
          <p:cNvPicPr/>
          <p:nvPr/>
        </p:nvPicPr>
        <p:blipFill>
          <a:blip r:embed="rId2"/>
          <a:stretch>
            <a:fillRect/>
          </a:stretch>
        </p:blipFill>
        <p:spPr>
          <a:xfrm>
            <a:off x="7315200" y="5943600"/>
            <a:ext cx="1828800" cy="585360"/>
          </a:xfrm>
          <a:prstGeom prst="rect">
            <a:avLst/>
          </a:prstGeom>
          <a:ln>
            <a:noFill/>
          </a:ln>
        </p:spPr>
      </p:pic>
      <p:pic>
        <p:nvPicPr>
          <p:cNvPr id="218" name="" descr=""/>
          <p:cNvPicPr/>
          <p:nvPr/>
        </p:nvPicPr>
        <p:blipFill>
          <a:blip r:embed="rId3"/>
          <a:stretch>
            <a:fillRect/>
          </a:stretch>
        </p:blipFill>
        <p:spPr>
          <a:xfrm>
            <a:off x="685800" y="4572000"/>
            <a:ext cx="3745080" cy="2091240"/>
          </a:xfrm>
          <a:prstGeom prst="rect">
            <a:avLst/>
          </a:prstGeom>
          <a:ln>
            <a:noFill/>
          </a:ln>
        </p:spPr>
      </p:pic>
      <p:sp>
        <p:nvSpPr>
          <p:cNvPr id="219" name="TextShape 3"/>
          <p:cNvSpPr txBox="1"/>
          <p:nvPr/>
        </p:nvSpPr>
        <p:spPr>
          <a:xfrm>
            <a:off x="1005840" y="3776760"/>
            <a:ext cx="1826280" cy="429480"/>
          </a:xfrm>
          <a:prstGeom prst="rect">
            <a:avLst/>
          </a:prstGeom>
        </p:spPr>
        <p:txBody>
          <a:bodyPr lIns="90000" rIns="90000" tIns="45000" bIns="45000"/>
          <a:p>
            <a:r>
              <a:rPr lang="en-US">
                <a:latin typeface="Arial"/>
              </a:rPr>
              <a:t>Link Porterfield</a:t>
            </a:r>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8" name="TextShape 1"/>
          <p:cNvSpPr txBox="1"/>
          <p:nvPr/>
        </p:nvSpPr>
        <p:spPr>
          <a:xfrm>
            <a:off x="311760" y="39600"/>
            <a:ext cx="8140680" cy="1212120"/>
          </a:xfrm>
          <a:prstGeom prst="rect">
            <a:avLst/>
          </a:prstGeom>
        </p:spPr>
        <p:txBody>
          <a:bodyPr lIns="0" rIns="0" tIns="0" bIns="0" anchor="ctr"/>
          <a:p>
            <a:r>
              <a:rPr lang="en-US" sz="4120">
                <a:latin typeface="Open Sans"/>
              </a:rPr>
              <a:t>Links</a:t>
            </a:r>
            <a:endParaRPr/>
          </a:p>
        </p:txBody>
      </p:sp>
      <p:sp>
        <p:nvSpPr>
          <p:cNvPr id="269" name="TextShape 2"/>
          <p:cNvSpPr txBox="1"/>
          <p:nvPr/>
        </p:nvSpPr>
        <p:spPr>
          <a:xfrm>
            <a:off x="504000" y="1768680"/>
            <a:ext cx="9071640" cy="4384440"/>
          </a:xfrm>
          <a:prstGeom prst="rect">
            <a:avLst/>
          </a:prstGeom>
        </p:spPr>
        <p:txBody>
          <a:bodyPr lIns="0" rIns="0" tIns="0" bIns="0"/>
          <a:p>
            <a:pPr>
              <a:buSzPct val="45000"/>
              <a:buFont typeface="StarSymbol"/>
              <a:buChar char=""/>
            </a:pPr>
            <a:r>
              <a:rPr lang="en-US" sz="3200">
                <a:latin typeface="Open Sans"/>
                <a:ea typeface="Open Sans"/>
              </a:rPr>
              <a:t>Get it on owncloud.org/download</a:t>
            </a:r>
            <a:endParaRPr/>
          </a:p>
          <a:p>
            <a:pPr>
              <a:buSzPct val="45000"/>
              <a:buFont typeface="StarSymbol"/>
              <a:buChar char=""/>
            </a:pPr>
            <a:r>
              <a:rPr lang="en-US" sz="3200">
                <a:latin typeface="Open Sans"/>
                <a:ea typeface="Open Sans"/>
              </a:rPr>
              <a:t>Try it on demo.owncloud.org</a:t>
            </a:r>
            <a:endParaRPr/>
          </a:p>
          <a:p>
            <a:pPr>
              <a:buSzPct val="45000"/>
              <a:buFont typeface="StarSymbol"/>
              <a:buChar char=""/>
            </a:pPr>
            <a:r>
              <a:rPr lang="en-US" sz="3200">
                <a:latin typeface="Open Sans"/>
                <a:ea typeface="Open Sans"/>
              </a:rPr>
              <a:t>Join on owncloud.org/contribute</a:t>
            </a:r>
            <a:endParaRPr/>
          </a:p>
          <a:p>
            <a:pPr>
              <a:buSzPct val="45000"/>
              <a:buFont typeface="StarSymbol"/>
              <a:buChar char=""/>
            </a:pPr>
            <a:r>
              <a:rPr lang="en-US" sz="3200">
                <a:latin typeface="Open Sans"/>
                <a:ea typeface="Open Sans"/>
              </a:rPr>
              <a:t>Find help on doc.owncloud.org</a:t>
            </a:r>
            <a:endParaRPr/>
          </a:p>
          <a:p>
            <a:pPr>
              <a:buSzPct val="45000"/>
              <a:buFont typeface="StarSymbol"/>
              <a:buChar char=""/>
            </a:pPr>
            <a:r>
              <a:rPr lang="en-US" sz="3200">
                <a:latin typeface="Open Sans"/>
                <a:ea typeface="Open Sans"/>
              </a:rPr>
              <a:t>For large scale use see ownCloud.com</a:t>
            </a:r>
            <a:endParaRPr/>
          </a:p>
        </p:txBody>
      </p:sp>
    </p:spTree>
  </p:cSld>
  <p:timing>
    <p:tnLst>
      <p:par>
        <p:cTn id="79" dur="indefinite" restart="never" nodeType="tmRoot">
          <p:childTnLst>
            <p:seq>
              <p:cTn id="8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0" name="TextShape 1"/>
          <p:cNvSpPr txBox="1"/>
          <p:nvPr/>
        </p:nvSpPr>
        <p:spPr>
          <a:xfrm>
            <a:off x="504000" y="301320"/>
            <a:ext cx="9071640" cy="1262160"/>
          </a:xfrm>
          <a:prstGeom prst="rect">
            <a:avLst/>
          </a:prstGeom>
        </p:spPr>
        <p:txBody>
          <a:bodyPr lIns="0" rIns="0" tIns="0" bIns="0" anchor="ctr"/>
          <a:p>
            <a:pPr algn="ctr"/>
            <a:r>
              <a:rPr lang="en-US" sz="4400">
                <a:latin typeface="Arial"/>
              </a:rPr>
              <a:t>What is Linode?</a:t>
            </a:r>
            <a:endParaRPr/>
          </a:p>
        </p:txBody>
      </p:sp>
      <p:pic>
        <p:nvPicPr>
          <p:cNvPr id="271" name="" descr=""/>
          <p:cNvPicPr/>
          <p:nvPr/>
        </p:nvPicPr>
        <p:blipFill>
          <a:blip r:embed="rId1"/>
          <a:stretch>
            <a:fillRect/>
          </a:stretch>
        </p:blipFill>
        <p:spPr>
          <a:xfrm>
            <a:off x="2743200" y="1600200"/>
            <a:ext cx="4572000" cy="2642760"/>
          </a:xfrm>
          <a:prstGeom prst="rect">
            <a:avLst/>
          </a:prstGeom>
          <a:ln>
            <a:noFill/>
          </a:ln>
        </p:spPr>
      </p:pic>
      <p:sp>
        <p:nvSpPr>
          <p:cNvPr id="272" name="TextShape 2"/>
          <p:cNvSpPr txBox="1"/>
          <p:nvPr/>
        </p:nvSpPr>
        <p:spPr>
          <a:xfrm>
            <a:off x="-116280" y="4576680"/>
            <a:ext cx="10075320" cy="2149200"/>
          </a:xfrm>
          <a:prstGeom prst="rect">
            <a:avLst/>
          </a:prstGeom>
        </p:spPr>
        <p:txBody>
          <a:bodyPr lIns="0" rIns="0" tIns="0" bIns="0"/>
          <a:p>
            <a:pPr>
              <a:buSzPct val="45000"/>
              <a:buFont typeface="StarSymbol"/>
              <a:buChar char=""/>
            </a:pPr>
            <a:r>
              <a:rPr lang="en-US" sz="3200">
                <a:latin typeface="Arial"/>
              </a:rPr>
              <a:t>Linode offers multiple products and services for its clients. Its flagship products are cloud-hosting services with multiple packages at different price points. Linode Backup allows customers to backup their servers on a daily, weekly, or monthly basis. Linode Manager and NodeBalancer both allow users to manage multiple server instances across a single system.</a:t>
            </a:r>
            <a:endParaRPr/>
          </a:p>
          <a:p>
            <a:pPr>
              <a:buSzPct val="45000"/>
              <a:buFont typeface="StarSymbol"/>
              <a:buChar char=""/>
            </a:pPr>
            <a:endParaRPr/>
          </a:p>
          <a:p>
            <a:pPr>
              <a:buSzPct val="45000"/>
              <a:buFont typeface="StarSymbol"/>
              <a:buChar char=""/>
            </a:pPr>
            <a:r>
              <a:rPr lang="en-US">
                <a:latin typeface="Arial"/>
              </a:rPr>
              <a:t>Source: </a:t>
            </a:r>
            <a:r>
              <a:rPr lang="en-US">
                <a:latin typeface="Arial"/>
              </a:rPr>
              <a:t>https://en.wikipedia.org/wiki/Linode</a:t>
            </a:r>
            <a:endParaRPr/>
          </a:p>
        </p:txBody>
      </p:sp>
      <p:pic>
        <p:nvPicPr>
          <p:cNvPr id="273" name="" descr=""/>
          <p:cNvPicPr/>
          <p:nvPr/>
        </p:nvPicPr>
        <p:blipFill>
          <a:blip r:embed="rId2"/>
          <a:stretch>
            <a:fillRect/>
          </a:stretch>
        </p:blipFill>
        <p:spPr>
          <a:xfrm>
            <a:off x="914400" y="228600"/>
            <a:ext cx="1170360" cy="1408320"/>
          </a:xfrm>
          <a:prstGeom prst="rect">
            <a:avLst/>
          </a:prstGeom>
          <a:ln>
            <a:noFill/>
          </a:ln>
        </p:spPr>
      </p:pic>
    </p:spTree>
  </p:cSld>
  <p:timing>
    <p:tnLst>
      <p:par>
        <p:cTn id="81" dur="indefinite" restart="never" nodeType="tmRoot">
          <p:childTnLst>
            <p:seq>
              <p:cTn id="8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4" name="TextShape 1"/>
          <p:cNvSpPr txBox="1"/>
          <p:nvPr/>
        </p:nvSpPr>
        <p:spPr>
          <a:xfrm>
            <a:off x="504000" y="301320"/>
            <a:ext cx="9071640" cy="1262160"/>
          </a:xfrm>
          <a:prstGeom prst="rect">
            <a:avLst/>
          </a:prstGeom>
        </p:spPr>
        <p:txBody>
          <a:bodyPr lIns="0" rIns="0" tIns="0" bIns="0" anchor="ctr"/>
          <a:p>
            <a:pPr algn="ctr"/>
            <a:r>
              <a:rPr lang="en-US" sz="4400">
                <a:latin typeface="Arial"/>
              </a:rPr>
              <a:t>Deployment</a:t>
            </a:r>
            <a:endParaRPr/>
          </a:p>
        </p:txBody>
      </p:sp>
      <p:pic>
        <p:nvPicPr>
          <p:cNvPr id="275" name="" descr=""/>
          <p:cNvPicPr/>
          <p:nvPr/>
        </p:nvPicPr>
        <p:blipFill>
          <a:blip r:embed="rId1"/>
          <a:stretch>
            <a:fillRect/>
          </a:stretch>
        </p:blipFill>
        <p:spPr>
          <a:xfrm>
            <a:off x="1531800" y="1768680"/>
            <a:ext cx="7015320" cy="4384440"/>
          </a:xfrm>
          <a:prstGeom prst="rect">
            <a:avLst/>
          </a:prstGeom>
          <a:ln>
            <a:noFill/>
          </a:ln>
        </p:spPr>
      </p:pic>
    </p:spTree>
  </p:cSld>
  <p:timing>
    <p:tnLst>
      <p:par>
        <p:cTn id="83" dur="indefinite" restart="never" nodeType="tmRoot">
          <p:childTnLst>
            <p:seq>
              <p:cTn id="8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6" name="TextShape 1"/>
          <p:cNvSpPr txBox="1"/>
          <p:nvPr/>
        </p:nvSpPr>
        <p:spPr>
          <a:xfrm>
            <a:off x="504000" y="301320"/>
            <a:ext cx="9071640" cy="1262160"/>
          </a:xfrm>
          <a:prstGeom prst="rect">
            <a:avLst/>
          </a:prstGeom>
        </p:spPr>
        <p:txBody>
          <a:bodyPr lIns="0" rIns="0" tIns="0" bIns="0" anchor="ctr"/>
          <a:p>
            <a:pPr algn="ctr"/>
            <a:r>
              <a:rPr lang="en-US" sz="4400">
                <a:latin typeface="Arial"/>
              </a:rPr>
              <a:t>Obtain Bitnami ownCloud</a:t>
            </a:r>
            <a:endParaRPr/>
          </a:p>
        </p:txBody>
      </p:sp>
      <p:sp>
        <p:nvSpPr>
          <p:cNvPr id="277" name="TextShape 2"/>
          <p:cNvSpPr txBox="1"/>
          <p:nvPr/>
        </p:nvSpPr>
        <p:spPr>
          <a:xfrm>
            <a:off x="567720" y="3356640"/>
            <a:ext cx="9071640" cy="1888560"/>
          </a:xfrm>
          <a:prstGeom prst="rect">
            <a:avLst/>
          </a:prstGeom>
        </p:spPr>
        <p:txBody>
          <a:bodyPr lIns="0" rIns="0" tIns="0" bIns="0"/>
          <a:p>
            <a:pPr>
              <a:buSzPct val="45000"/>
              <a:buFont typeface="StarSymbol"/>
              <a:buChar char=""/>
            </a:pPr>
            <a:r>
              <a:rPr lang="en-US" sz="3200">
                <a:latin typeface="Arial"/>
              </a:rPr>
              <a:t>Go to Bitnami website</a:t>
            </a:r>
            <a:endParaRPr/>
          </a:p>
          <a:p>
            <a:pPr>
              <a:buSzPct val="45000"/>
              <a:buFont typeface="StarSymbol"/>
              <a:buChar char=""/>
            </a:pPr>
            <a:r>
              <a:rPr lang="en-US" sz="3200">
                <a:latin typeface="Arial"/>
              </a:rPr>
              <a:t>Create account (optional)</a:t>
            </a:r>
            <a:endParaRPr/>
          </a:p>
          <a:p>
            <a:pPr>
              <a:buSzPct val="45000"/>
              <a:buFont typeface="StarSymbol"/>
              <a:buChar char=""/>
            </a:pPr>
            <a:r>
              <a:rPr lang="en-US" sz="3200">
                <a:latin typeface="Arial"/>
              </a:rPr>
              <a:t>Download ownCloud Bintami stack</a:t>
            </a:r>
            <a:endParaRPr/>
          </a:p>
        </p:txBody>
      </p:sp>
      <p:pic>
        <p:nvPicPr>
          <p:cNvPr id="278" name="" descr=""/>
          <p:cNvPicPr/>
          <p:nvPr/>
        </p:nvPicPr>
        <p:blipFill>
          <a:blip r:embed="rId1"/>
          <a:stretch>
            <a:fillRect/>
          </a:stretch>
        </p:blipFill>
        <p:spPr>
          <a:xfrm>
            <a:off x="457200" y="228600"/>
            <a:ext cx="1225440" cy="1408320"/>
          </a:xfrm>
          <a:prstGeom prst="rect">
            <a:avLst/>
          </a:prstGeom>
          <a:ln>
            <a:noFill/>
          </a:ln>
        </p:spPr>
      </p:pic>
    </p:spTree>
  </p:cSld>
  <p:timing>
    <p:tnLst>
      <p:par>
        <p:cTn id="85" dur="indefinite" restart="never" nodeType="tmRoot">
          <p:childTnLst>
            <p:seq>
              <p:cTn id="8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9" name="TextShape 1"/>
          <p:cNvSpPr txBox="1"/>
          <p:nvPr/>
        </p:nvSpPr>
        <p:spPr>
          <a:xfrm>
            <a:off x="504000" y="301320"/>
            <a:ext cx="9071640" cy="1262160"/>
          </a:xfrm>
          <a:prstGeom prst="rect">
            <a:avLst/>
          </a:prstGeom>
        </p:spPr>
        <p:txBody>
          <a:bodyPr lIns="0" rIns="0" tIns="0" bIns="0" anchor="ctr"/>
          <a:p>
            <a:pPr algn="ctr"/>
            <a:r>
              <a:rPr lang="en-US" sz="4400">
                <a:latin typeface="Arial"/>
              </a:rPr>
              <a:t>Prepare Bitnami Stack</a:t>
            </a:r>
            <a:endParaRPr/>
          </a:p>
        </p:txBody>
      </p:sp>
      <p:sp>
        <p:nvSpPr>
          <p:cNvPr id="280" name="TextShape 2"/>
          <p:cNvSpPr txBox="1"/>
          <p:nvPr/>
        </p:nvSpPr>
        <p:spPr>
          <a:xfrm>
            <a:off x="504000" y="1769040"/>
            <a:ext cx="9071640" cy="4384440"/>
          </a:xfrm>
          <a:prstGeom prst="rect">
            <a:avLst/>
          </a:prstGeom>
        </p:spPr>
        <p:txBody>
          <a:bodyPr lIns="0" rIns="0" tIns="0" bIns="0"/>
          <a:p>
            <a:pPr>
              <a:buSzPct val="45000"/>
              <a:buFont typeface="StarSymbol"/>
              <a:buChar char=""/>
            </a:pPr>
            <a:r>
              <a:rPr lang="en-US" sz="3200">
                <a:latin typeface="Arial"/>
              </a:rPr>
              <a:t>Launch VirtualBox</a:t>
            </a:r>
            <a:endParaRPr/>
          </a:p>
          <a:p>
            <a:pPr>
              <a:buSzPct val="45000"/>
              <a:buFont typeface="StarSymbol"/>
              <a:buChar char=""/>
            </a:pPr>
            <a:r>
              <a:rPr lang="en-US" sz="3200">
                <a:latin typeface="Arial"/>
              </a:rPr>
              <a:t>Create new guest</a:t>
            </a:r>
            <a:endParaRPr/>
          </a:p>
          <a:p>
            <a:pPr lvl="1">
              <a:buSzPct val="75000"/>
              <a:buFont typeface="StarSymbol"/>
              <a:buChar char=""/>
            </a:pPr>
            <a:r>
              <a:rPr lang="en-US" sz="2800">
                <a:latin typeface="Arial"/>
              </a:rPr>
              <a:t>Linux/Ubuntu 64</a:t>
            </a:r>
            <a:endParaRPr/>
          </a:p>
          <a:p>
            <a:pPr lvl="1">
              <a:buSzPct val="75000"/>
              <a:buFont typeface="StarSymbol"/>
              <a:buChar char=""/>
            </a:pPr>
            <a:r>
              <a:rPr lang="en-US" sz="2800">
                <a:latin typeface="Arial"/>
              </a:rPr>
              <a:t>1GB RAM</a:t>
            </a:r>
            <a:endParaRPr/>
          </a:p>
          <a:p>
            <a:pPr lvl="1">
              <a:buSzPct val="75000"/>
              <a:buFont typeface="StarSymbol"/>
              <a:buChar char=""/>
            </a:pPr>
            <a:r>
              <a:rPr lang="en-US" sz="2800">
                <a:latin typeface="Arial"/>
              </a:rPr>
              <a:t>Use existing disk image</a:t>
            </a:r>
            <a:endParaRPr/>
          </a:p>
          <a:p>
            <a:pPr>
              <a:buSzPct val="45000"/>
              <a:buFont typeface="StarSymbol"/>
              <a:buChar char=""/>
            </a:pPr>
            <a:endParaRPr/>
          </a:p>
          <a:p>
            <a:pPr>
              <a:buSzPct val="45000"/>
              <a:buFont typeface="StarSymbol"/>
              <a:buChar char=""/>
            </a:pPr>
            <a:r>
              <a:rPr lang="en-US" sz="3200">
                <a:latin typeface="Arial"/>
              </a:rPr>
              <a:t>Unzip bitnami-owncloud-7.0.4-0-ubuntu-14.04.zip into ~/VirtualBox VMs/linode</a:t>
            </a:r>
            <a:endParaRPr/>
          </a:p>
          <a:p>
            <a:pPr>
              <a:buSzPct val="45000"/>
              <a:buFont typeface="StarSymbol"/>
              <a:buChar char=""/>
            </a:pPr>
            <a:endParaRPr/>
          </a:p>
          <a:p>
            <a:pPr>
              <a:buSzPct val="45000"/>
              <a:buFont typeface="StarSymbol"/>
              <a:buChar char=""/>
            </a:pPr>
            <a:r>
              <a:rPr lang="en-US" sz="3200">
                <a:latin typeface="Arial"/>
              </a:rPr>
              <a:t>Select  ~/VirtualBox VMs/linode/bitnami-owncloud-7.0.4-0-ubuntu-14.04/bitnami-owncloud-7.0.4-0-ubuntu-14.04.vmdk</a:t>
            </a:r>
            <a:endParaRPr/>
          </a:p>
          <a:p>
            <a:pPr>
              <a:buSzPct val="45000"/>
              <a:buFont typeface="StarSymbol"/>
              <a:buChar char=""/>
            </a:pPr>
            <a:r>
              <a:rPr lang="en-US" sz="3200">
                <a:latin typeface="Arial"/>
              </a:rPr>
              <a:t>Edit guest settings/network/adapter 1 to bridged</a:t>
            </a:r>
            <a:endParaRPr/>
          </a:p>
          <a:p>
            <a:pPr>
              <a:buSzPct val="45000"/>
              <a:buFont typeface="StarSymbol"/>
              <a:buChar char=""/>
            </a:pPr>
            <a:endParaRPr/>
          </a:p>
          <a:p>
            <a:pPr>
              <a:buSzPct val="45000"/>
              <a:buFont typeface="StarSymbol"/>
              <a:buChar char=""/>
            </a:pPr>
            <a:r>
              <a:rPr lang="en-US" sz="3200">
                <a:latin typeface="Arial"/>
              </a:rPr>
              <a:t>Start VirtualBox guest</a:t>
            </a:r>
            <a:endParaRPr/>
          </a:p>
        </p:txBody>
      </p:sp>
      <p:pic>
        <p:nvPicPr>
          <p:cNvPr id="281" name="" descr=""/>
          <p:cNvPicPr/>
          <p:nvPr/>
        </p:nvPicPr>
        <p:blipFill>
          <a:blip r:embed="rId1"/>
          <a:stretch>
            <a:fillRect/>
          </a:stretch>
        </p:blipFill>
        <p:spPr>
          <a:xfrm>
            <a:off x="7315200" y="1371600"/>
            <a:ext cx="1764720" cy="2286000"/>
          </a:xfrm>
          <a:prstGeom prst="rect">
            <a:avLst/>
          </a:prstGeom>
          <a:ln>
            <a:noFill/>
          </a:ln>
        </p:spPr>
      </p:pic>
    </p:spTree>
  </p:cSld>
  <p:timing>
    <p:tnLst>
      <p:par>
        <p:cTn id="87" dur="indefinite" restart="never" nodeType="tmRoot">
          <p:childTnLst>
            <p:seq>
              <p:cTn id="8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2" name="TextShape 1"/>
          <p:cNvSpPr txBox="1"/>
          <p:nvPr/>
        </p:nvSpPr>
        <p:spPr>
          <a:xfrm>
            <a:off x="504000" y="301320"/>
            <a:ext cx="9071640" cy="1262160"/>
          </a:xfrm>
          <a:prstGeom prst="rect">
            <a:avLst/>
          </a:prstGeom>
        </p:spPr>
        <p:txBody>
          <a:bodyPr lIns="0" rIns="0" tIns="0" bIns="0" anchor="ctr"/>
          <a:p>
            <a:pPr algn="ctr"/>
            <a:r>
              <a:rPr lang="en-US" sz="4400">
                <a:latin typeface="Arial"/>
              </a:rPr>
              <a:t>Initial login</a:t>
            </a:r>
            <a:endParaRPr/>
          </a:p>
        </p:txBody>
      </p:sp>
      <p:sp>
        <p:nvSpPr>
          <p:cNvPr id="283" name="TextShape 2"/>
          <p:cNvSpPr txBox="1"/>
          <p:nvPr/>
        </p:nvSpPr>
        <p:spPr>
          <a:xfrm>
            <a:off x="456480" y="2197440"/>
            <a:ext cx="9071640" cy="4384440"/>
          </a:xfrm>
          <a:prstGeom prst="rect">
            <a:avLst/>
          </a:prstGeom>
        </p:spPr>
        <p:txBody>
          <a:bodyPr lIns="0" rIns="0" tIns="0" bIns="0"/>
          <a:p>
            <a:pPr>
              <a:buSzPct val="45000"/>
              <a:buFont typeface="StarSymbol"/>
              <a:buChar char=""/>
            </a:pPr>
            <a:r>
              <a:rPr lang="en-US" sz="3200">
                <a:latin typeface="Arial"/>
              </a:rPr>
              <a:t>Login (bitnami/bitnami)</a:t>
            </a:r>
            <a:endParaRPr/>
          </a:p>
          <a:p>
            <a:pPr>
              <a:buSzPct val="45000"/>
              <a:buFont typeface="StarSymbol"/>
              <a:buChar char=""/>
            </a:pPr>
            <a:endParaRPr/>
          </a:p>
          <a:p>
            <a:pPr>
              <a:buSzPct val="45000"/>
              <a:buFont typeface="StarSymbol"/>
              <a:buChar char=""/>
            </a:pPr>
            <a:r>
              <a:rPr lang="en-US" sz="3200">
                <a:latin typeface="Arial"/>
              </a:rPr>
              <a:t>Change password (can be done later, but must be done before uploading to cloud)</a:t>
            </a:r>
            <a:endParaRPr/>
          </a:p>
          <a:p>
            <a:pPr>
              <a:buSzPct val="45000"/>
              <a:buFont typeface="StarSymbol"/>
              <a:buChar char=""/>
            </a:pPr>
            <a:endParaRPr/>
          </a:p>
          <a:p>
            <a:pPr>
              <a:buSzPct val="45000"/>
              <a:buFont typeface="StarSymbol"/>
              <a:buChar char=""/>
            </a:pPr>
            <a:r>
              <a:rPr lang="en-US" sz="3200">
                <a:latin typeface="Arial"/>
              </a:rPr>
              <a:t>Enable ssh</a:t>
            </a:r>
            <a:endParaRPr/>
          </a:p>
          <a:p>
            <a:pPr lvl="1">
              <a:buSzPct val="75000"/>
              <a:buFont typeface="StarSymbol"/>
              <a:buChar char=""/>
            </a:pPr>
            <a:r>
              <a:rPr lang="en-US" sz="2800">
                <a:latin typeface="Arial"/>
              </a:rPr>
              <a:t>sudo mv /etc/init/ssh.conf.back /etc/init/ssh.conf</a:t>
            </a:r>
            <a:endParaRPr/>
          </a:p>
          <a:p>
            <a:pPr lvl="1">
              <a:buSzPct val="75000"/>
              <a:buFont typeface="StarSymbol"/>
              <a:buChar char=""/>
            </a:pPr>
            <a:r>
              <a:rPr lang="en-US" sz="2800">
                <a:latin typeface="Arial"/>
              </a:rPr>
              <a:t>sudo start ssh</a:t>
            </a:r>
            <a:endParaRPr/>
          </a:p>
          <a:p>
            <a:pPr>
              <a:buSzPct val="45000"/>
              <a:buFont typeface="StarSymbol"/>
              <a:buChar char=""/>
            </a:pPr>
            <a:endParaRPr/>
          </a:p>
          <a:p>
            <a:pPr>
              <a:buSzPct val="45000"/>
              <a:buFont typeface="StarSymbol"/>
              <a:buChar char=""/>
            </a:pPr>
            <a:r>
              <a:rPr lang="en-US" sz="3200">
                <a:latin typeface="Arial"/>
              </a:rPr>
              <a:t>Connect to guest over ssh</a:t>
            </a:r>
            <a:endParaRPr/>
          </a:p>
          <a:p>
            <a:pPr>
              <a:buSzPct val="45000"/>
              <a:buFont typeface="StarSymbol"/>
              <a:buChar char=""/>
            </a:pPr>
            <a:endParaRPr/>
          </a:p>
          <a:p>
            <a:pPr>
              <a:buSzPct val="45000"/>
              <a:buFont typeface="StarSymbol"/>
              <a:buChar char=""/>
            </a:pPr>
            <a:r>
              <a:rPr lang="en-US" sz="3200">
                <a:latin typeface="Arial"/>
              </a:rPr>
              <a:t>Setup ssh public key (optional)</a:t>
            </a:r>
            <a:endParaRPr/>
          </a:p>
          <a:p>
            <a:pPr lvl="1">
              <a:buSzPct val="75000"/>
              <a:buFont typeface="StarSymbol"/>
              <a:buChar char=""/>
            </a:pPr>
            <a:r>
              <a:rPr lang="en-US" sz="2800">
                <a:latin typeface="Arial"/>
              </a:rPr>
              <a:t>mkdir ~bitnami/.ssh</a:t>
            </a:r>
            <a:endParaRPr/>
          </a:p>
          <a:p>
            <a:pPr lvl="1">
              <a:buSzPct val="75000"/>
              <a:buFont typeface="StarSymbol"/>
              <a:buChar char=""/>
            </a:pPr>
            <a:r>
              <a:rPr lang="en-US" sz="2800">
                <a:latin typeface="Arial"/>
              </a:rPr>
              <a:t>touch ~bitnami/.ssh/authorized_keys</a:t>
            </a:r>
            <a:endParaRPr/>
          </a:p>
          <a:p>
            <a:pPr lvl="1">
              <a:buSzPct val="75000"/>
              <a:buFont typeface="StarSymbol"/>
              <a:buChar char=""/>
            </a:pPr>
            <a:r>
              <a:rPr lang="en-US" sz="2800">
                <a:latin typeface="Arial"/>
              </a:rPr>
              <a:t>chmod 700 ~bitnami/.ssh/authorized_keys</a:t>
            </a:r>
            <a:endParaRPr/>
          </a:p>
          <a:p>
            <a:pPr lvl="1">
              <a:buSzPct val="75000"/>
              <a:buFont typeface="StarSymbol"/>
              <a:buChar char=""/>
            </a:pPr>
            <a:endParaRPr/>
          </a:p>
          <a:p>
            <a:pPr>
              <a:buSzPct val="45000"/>
              <a:buFont typeface="StarSymbol"/>
              <a:buChar char=""/>
            </a:pPr>
            <a:r>
              <a:rPr lang="en-US" sz="3200">
                <a:latin typeface="Arial"/>
              </a:rPr>
              <a:t>Setup SSL certificate (optional)</a:t>
            </a:r>
            <a:endParaRPr/>
          </a:p>
        </p:txBody>
      </p:sp>
      <p:pic>
        <p:nvPicPr>
          <p:cNvPr id="284" name="" descr=""/>
          <p:cNvPicPr/>
          <p:nvPr/>
        </p:nvPicPr>
        <p:blipFill>
          <a:blip r:embed="rId1"/>
          <a:stretch>
            <a:fillRect/>
          </a:stretch>
        </p:blipFill>
        <p:spPr>
          <a:xfrm>
            <a:off x="457200" y="457200"/>
            <a:ext cx="1257120" cy="1409400"/>
          </a:xfrm>
          <a:prstGeom prst="rect">
            <a:avLst/>
          </a:prstGeom>
          <a:ln>
            <a:noFill/>
          </a:ln>
        </p:spPr>
      </p:pic>
    </p:spTree>
  </p:cSld>
  <p:timing>
    <p:tnLst>
      <p:par>
        <p:cTn id="89" dur="indefinite" restart="never" nodeType="tmRoot">
          <p:childTnLst>
            <p:seq>
              <p:cTn id="9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5" name="TextShape 1"/>
          <p:cNvSpPr txBox="1"/>
          <p:nvPr/>
        </p:nvSpPr>
        <p:spPr>
          <a:xfrm>
            <a:off x="504000" y="301320"/>
            <a:ext cx="9071640" cy="1262160"/>
          </a:xfrm>
          <a:prstGeom prst="rect">
            <a:avLst/>
          </a:prstGeom>
        </p:spPr>
        <p:txBody>
          <a:bodyPr lIns="0" rIns="0" tIns="0" bIns="0" anchor="ctr"/>
          <a:p>
            <a:pPr algn="ctr"/>
            <a:r>
              <a:rPr lang="en-US" sz="4400">
                <a:latin typeface="Arial"/>
              </a:rPr>
              <a:t>OwnCloud login</a:t>
            </a:r>
            <a:endParaRPr/>
          </a:p>
        </p:txBody>
      </p:sp>
      <p:sp>
        <p:nvSpPr>
          <p:cNvPr id="286" name="TextShape 2"/>
          <p:cNvSpPr txBox="1"/>
          <p:nvPr/>
        </p:nvSpPr>
        <p:spPr>
          <a:xfrm>
            <a:off x="504000" y="1769040"/>
            <a:ext cx="9071640" cy="4384440"/>
          </a:xfrm>
          <a:prstGeom prst="rect">
            <a:avLst/>
          </a:prstGeom>
        </p:spPr>
        <p:txBody>
          <a:bodyPr lIns="0" rIns="0" tIns="0" bIns="0"/>
          <a:p>
            <a:pPr>
              <a:buSzPct val="45000"/>
              <a:buFont typeface="StarSymbol"/>
              <a:buChar char=""/>
            </a:pPr>
            <a:r>
              <a:rPr lang="en-US" sz="3200">
                <a:latin typeface="Arial"/>
              </a:rPr>
              <a:t>Log in to your ownCloud VM at https://$IP</a:t>
            </a:r>
            <a:endParaRPr/>
          </a:p>
          <a:p>
            <a:pPr lvl="1">
              <a:buSzPct val="75000"/>
              <a:buFont typeface="StarSymbol"/>
              <a:buChar char=""/>
            </a:pPr>
            <a:r>
              <a:rPr lang="en-US" sz="2800">
                <a:latin typeface="Arial"/>
              </a:rPr>
              <a:t>Force ownCloud to SSL (Admin/Security/Enforce HTTPS)</a:t>
            </a:r>
            <a:endParaRPr/>
          </a:p>
          <a:p>
            <a:pPr lvl="1">
              <a:buSzPct val="75000"/>
              <a:buFont typeface="StarSymbol"/>
              <a:buChar char=""/>
            </a:pPr>
            <a:r>
              <a:rPr lang="en-US" sz="2800">
                <a:latin typeface="Arial"/>
              </a:rPr>
              <a:t>Create a new user in the admin group (Users section)</a:t>
            </a:r>
            <a:endParaRPr/>
          </a:p>
          <a:p>
            <a:pPr lvl="2">
              <a:buSzPct val="45000"/>
              <a:buFont typeface="StarSymbol"/>
              <a:buChar char=""/>
            </a:pPr>
            <a:r>
              <a:rPr lang="en-US" sz="2400">
                <a:latin typeface="Arial"/>
              </a:rPr>
              <a:t>(email for username recommended)</a:t>
            </a:r>
            <a:endParaRPr/>
          </a:p>
          <a:p>
            <a:pPr lvl="1">
              <a:buSzPct val="75000"/>
              <a:buFont typeface="StarSymbol"/>
              <a:buChar char=""/>
            </a:pPr>
            <a:r>
              <a:rPr lang="en-US" sz="2800">
                <a:latin typeface="Arial"/>
              </a:rPr>
              <a:t>Log out of intial account and log in with newly created user</a:t>
            </a:r>
            <a:endParaRPr/>
          </a:p>
          <a:p>
            <a:pPr lvl="1">
              <a:buSzPct val="75000"/>
              <a:buFont typeface="StarSymbol"/>
              <a:buChar char=""/>
            </a:pPr>
            <a:r>
              <a:rPr lang="en-US" sz="2800">
                <a:latin typeface="Arial"/>
              </a:rPr>
              <a:t>Delete initial user account (optional)</a:t>
            </a:r>
            <a:endParaRPr/>
          </a:p>
        </p:txBody>
      </p:sp>
      <p:pic>
        <p:nvPicPr>
          <p:cNvPr id="287" name="" descr=""/>
          <p:cNvPicPr/>
          <p:nvPr/>
        </p:nvPicPr>
        <p:blipFill>
          <a:blip r:embed="rId1"/>
          <a:stretch>
            <a:fillRect/>
          </a:stretch>
        </p:blipFill>
        <p:spPr>
          <a:xfrm>
            <a:off x="457200" y="457200"/>
            <a:ext cx="1828800" cy="859680"/>
          </a:xfrm>
          <a:prstGeom prst="rect">
            <a:avLst/>
          </a:prstGeom>
          <a:ln>
            <a:noFill/>
          </a:ln>
        </p:spPr>
      </p:pic>
    </p:spTree>
  </p:cSld>
  <p:timing>
    <p:tnLst>
      <p:par>
        <p:cTn id="91" dur="indefinite" restart="never" nodeType="tmRoot">
          <p:childTnLst>
            <p:seq>
              <p:cTn id="9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8" name="TextShape 1"/>
          <p:cNvSpPr txBox="1"/>
          <p:nvPr/>
        </p:nvSpPr>
        <p:spPr>
          <a:xfrm>
            <a:off x="504000" y="301320"/>
            <a:ext cx="9071640" cy="1262160"/>
          </a:xfrm>
          <a:prstGeom prst="rect">
            <a:avLst/>
          </a:prstGeom>
        </p:spPr>
        <p:txBody>
          <a:bodyPr lIns="0" rIns="0" tIns="0" bIns="0" anchor="ctr"/>
          <a:p>
            <a:pPr algn="ctr"/>
            <a:r>
              <a:rPr lang="en-US" sz="4400">
                <a:latin typeface="Arial"/>
              </a:rPr>
              <a:t>Prepare for upload</a:t>
            </a:r>
            <a:endParaRPr/>
          </a:p>
        </p:txBody>
      </p:sp>
      <p:sp>
        <p:nvSpPr>
          <p:cNvPr id="289" name="TextShape 2"/>
          <p:cNvSpPr txBox="1"/>
          <p:nvPr/>
        </p:nvSpPr>
        <p:spPr>
          <a:xfrm>
            <a:off x="438120" y="2107800"/>
            <a:ext cx="9071640" cy="4384440"/>
          </a:xfrm>
          <a:prstGeom prst="rect">
            <a:avLst/>
          </a:prstGeom>
        </p:spPr>
        <p:txBody>
          <a:bodyPr lIns="0" rIns="0" tIns="0" bIns="0"/>
          <a:p>
            <a:pPr>
              <a:buSzPct val="45000"/>
              <a:buFont typeface="StarSymbol"/>
              <a:buChar char=""/>
            </a:pPr>
            <a:endParaRPr/>
          </a:p>
          <a:p>
            <a:pPr>
              <a:buSzPct val="45000"/>
              <a:buFont typeface="StarSymbol"/>
              <a:buChar char=""/>
            </a:pPr>
            <a:r>
              <a:rPr lang="en-US" sz="3200">
                <a:latin typeface="Arial"/>
              </a:rPr>
              <a:t>Power off VM from CLI (sudo shutdown -h now)</a:t>
            </a:r>
            <a:endParaRPr/>
          </a:p>
          <a:p>
            <a:pPr>
              <a:buSzPct val="45000"/>
              <a:buFont typeface="StarSymbol"/>
              <a:buChar char=""/>
            </a:pPr>
            <a:endParaRPr/>
          </a:p>
          <a:p>
            <a:pPr>
              <a:buSzPct val="45000"/>
              <a:buFont typeface="StarSymbol"/>
              <a:buChar char=""/>
            </a:pPr>
            <a:r>
              <a:rPr lang="en-US" sz="3200">
                <a:latin typeface="Arial"/>
              </a:rPr>
              <a:t>In VirtualBox edit guest settings: storage/CD/DVD Drive</a:t>
            </a:r>
            <a:endParaRPr/>
          </a:p>
          <a:p>
            <a:pPr lvl="1">
              <a:buSzPct val="75000"/>
              <a:buFont typeface="StarSymbol"/>
              <a:buChar char=""/>
            </a:pPr>
            <a:r>
              <a:rPr lang="en-US" sz="2800">
                <a:latin typeface="Arial"/>
              </a:rPr>
              <a:t>Select your Finnix ISO</a:t>
            </a:r>
            <a:endParaRPr/>
          </a:p>
          <a:p>
            <a:pPr>
              <a:buSzPct val="45000"/>
              <a:buFont typeface="StarSymbol"/>
              <a:buChar char=""/>
            </a:pPr>
            <a:endParaRPr/>
          </a:p>
          <a:p>
            <a:pPr>
              <a:buSzPct val="45000"/>
              <a:buFont typeface="StarSymbol"/>
              <a:buChar char=""/>
            </a:pPr>
            <a:r>
              <a:rPr lang="en-US" sz="3200">
                <a:latin typeface="Arial"/>
              </a:rPr>
              <a:t>Restart the VM</a:t>
            </a:r>
            <a:endParaRPr/>
          </a:p>
        </p:txBody>
      </p:sp>
      <p:pic>
        <p:nvPicPr>
          <p:cNvPr id="290" name="" descr=""/>
          <p:cNvPicPr/>
          <p:nvPr/>
        </p:nvPicPr>
        <p:blipFill>
          <a:blip r:embed="rId1"/>
          <a:stretch>
            <a:fillRect/>
          </a:stretch>
        </p:blipFill>
        <p:spPr>
          <a:xfrm>
            <a:off x="457200" y="228600"/>
            <a:ext cx="1508760" cy="1828800"/>
          </a:xfrm>
          <a:prstGeom prst="rect">
            <a:avLst/>
          </a:prstGeom>
          <a:ln>
            <a:noFill/>
          </a:ln>
        </p:spPr>
      </p:pic>
    </p:spTree>
  </p:cSld>
  <p:timing>
    <p:tnLst>
      <p:par>
        <p:cTn id="93" dur="indefinite" restart="never" nodeType="tmRoot">
          <p:childTnLst>
            <p:seq>
              <p:cTn id="9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1" name="TextShape 1"/>
          <p:cNvSpPr txBox="1"/>
          <p:nvPr/>
        </p:nvSpPr>
        <p:spPr>
          <a:xfrm>
            <a:off x="504000" y="301320"/>
            <a:ext cx="9071640" cy="1262160"/>
          </a:xfrm>
          <a:prstGeom prst="rect">
            <a:avLst/>
          </a:prstGeom>
        </p:spPr>
        <p:txBody>
          <a:bodyPr lIns="0" rIns="0" tIns="0" bIns="0" anchor="ctr"/>
          <a:p>
            <a:pPr algn="ctr"/>
            <a:r>
              <a:rPr lang="en-US" sz="4400">
                <a:latin typeface="Arial"/>
              </a:rPr>
              <a:t>Ready your Linode</a:t>
            </a:r>
            <a:endParaRPr/>
          </a:p>
        </p:txBody>
      </p:sp>
      <p:sp>
        <p:nvSpPr>
          <p:cNvPr id="292" name="TextShape 2"/>
          <p:cNvSpPr txBox="1"/>
          <p:nvPr/>
        </p:nvSpPr>
        <p:spPr>
          <a:xfrm>
            <a:off x="438120" y="2107800"/>
            <a:ext cx="9071640" cy="4384440"/>
          </a:xfrm>
          <a:prstGeom prst="rect">
            <a:avLst/>
          </a:prstGeom>
        </p:spPr>
        <p:txBody>
          <a:bodyPr lIns="0" rIns="0" tIns="0" bIns="0"/>
          <a:p>
            <a:pPr>
              <a:buSzPct val="45000"/>
              <a:buFont typeface="StarSymbol"/>
              <a:buChar char=""/>
            </a:pPr>
            <a:endParaRPr/>
          </a:p>
          <a:p>
            <a:pPr>
              <a:buSzPct val="45000"/>
              <a:buFont typeface="StarSymbol"/>
              <a:buChar char=""/>
            </a:pPr>
            <a:r>
              <a:rPr lang="en-US" sz="3200">
                <a:latin typeface="Arial"/>
              </a:rPr>
              <a:t>Create a Linode with the same volume size as your locally running Bitnami VM and reboot it into Rescue Mode</a:t>
            </a:r>
            <a:endParaRPr/>
          </a:p>
          <a:p>
            <a:pPr>
              <a:buSzPct val="45000"/>
              <a:buFont typeface="StarSymbol"/>
              <a:buChar char=""/>
            </a:pPr>
            <a:r>
              <a:rPr lang="en-US" sz="3200">
                <a:latin typeface="Arial"/>
              </a:rPr>
              <a:t>Access Finnix Recue Mode via Lish Console</a:t>
            </a:r>
            <a:endParaRPr/>
          </a:p>
          <a:p>
            <a:pPr>
              <a:buSzPct val="45000"/>
              <a:buFont typeface="StarSymbol"/>
              <a:buChar char=""/>
            </a:pPr>
            <a:r>
              <a:rPr lang="en-US" sz="3200">
                <a:latin typeface="Arial"/>
              </a:rPr>
              <a:t>Start ssh in Finnix</a:t>
            </a:r>
            <a:endParaRPr/>
          </a:p>
          <a:p>
            <a:pPr lvl="1">
              <a:buSzPct val="75000"/>
              <a:buFont typeface="StarSymbol"/>
              <a:buChar char=""/>
            </a:pPr>
            <a:r>
              <a:rPr lang="en-US" sz="2800">
                <a:latin typeface="Arial"/>
              </a:rPr>
              <a:t>(You can do this without setting a root password if you are using ssh public keys.)</a:t>
            </a:r>
            <a:endParaRPr/>
          </a:p>
        </p:txBody>
      </p:sp>
      <p:pic>
        <p:nvPicPr>
          <p:cNvPr id="293" name="" descr=""/>
          <p:cNvPicPr/>
          <p:nvPr/>
        </p:nvPicPr>
        <p:blipFill>
          <a:blip r:embed="rId1"/>
          <a:stretch>
            <a:fillRect/>
          </a:stretch>
        </p:blipFill>
        <p:spPr>
          <a:xfrm>
            <a:off x="457200" y="228600"/>
            <a:ext cx="1508760" cy="1828800"/>
          </a:xfrm>
          <a:prstGeom prst="rect">
            <a:avLst/>
          </a:prstGeom>
          <a:ln>
            <a:noFill/>
          </a:ln>
        </p:spPr>
      </p:pic>
    </p:spTree>
  </p:cSld>
  <p:timing>
    <p:tnLst>
      <p:par>
        <p:cTn id="95" dur="indefinite" restart="never" nodeType="tmRoot">
          <p:childTnLst>
            <p:seq>
              <p:cTn id="9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4" name="TextShape 1"/>
          <p:cNvSpPr txBox="1"/>
          <p:nvPr/>
        </p:nvSpPr>
        <p:spPr>
          <a:xfrm>
            <a:off x="504000" y="301320"/>
            <a:ext cx="9071640" cy="1262160"/>
          </a:xfrm>
          <a:prstGeom prst="rect">
            <a:avLst/>
          </a:prstGeom>
        </p:spPr>
        <p:txBody>
          <a:bodyPr lIns="0" rIns="0" tIns="0" bIns="0" anchor="ctr"/>
          <a:p>
            <a:pPr algn="ctr"/>
            <a:r>
              <a:rPr lang="en-US" sz="4400">
                <a:latin typeface="Arial"/>
              </a:rPr>
              <a:t>Upload your VM</a:t>
            </a:r>
            <a:endParaRPr/>
          </a:p>
        </p:txBody>
      </p:sp>
      <p:sp>
        <p:nvSpPr>
          <p:cNvPr id="295" name="TextShape 2"/>
          <p:cNvSpPr txBox="1"/>
          <p:nvPr/>
        </p:nvSpPr>
        <p:spPr>
          <a:xfrm>
            <a:off x="438120" y="2107800"/>
            <a:ext cx="9071640" cy="4384440"/>
          </a:xfrm>
          <a:prstGeom prst="rect">
            <a:avLst/>
          </a:prstGeom>
        </p:spPr>
        <p:txBody>
          <a:bodyPr lIns="0" rIns="0" tIns="0" bIns="0"/>
          <a:p>
            <a:pPr>
              <a:buSzPct val="45000"/>
              <a:buFont typeface="StarSymbol"/>
              <a:buChar char=""/>
            </a:pPr>
            <a:endParaRPr/>
          </a:p>
          <a:p>
            <a:pPr>
              <a:buSzPct val="45000"/>
              <a:buFont typeface="StarSymbol"/>
              <a:buChar char=""/>
            </a:pPr>
            <a:r>
              <a:rPr lang="en-US" sz="3200">
                <a:latin typeface="Arial"/>
              </a:rPr>
              <a:t>Mount the volume you created</a:t>
            </a:r>
            <a:endParaRPr/>
          </a:p>
          <a:p>
            <a:pPr>
              <a:buSzPct val="45000"/>
              <a:buFont typeface="StarSymbol"/>
              <a:buChar char=""/>
            </a:pPr>
            <a:endParaRPr/>
          </a:p>
          <a:p>
            <a:pPr>
              <a:buSzPct val="45000"/>
              <a:buFont typeface="StarSymbol"/>
              <a:buChar char=""/>
            </a:pPr>
            <a:r>
              <a:rPr lang="en-US" sz="3200">
                <a:latin typeface="Arial"/>
              </a:rPr>
              <a:t>Rsync your Bitnami filesystem over ssh</a:t>
            </a:r>
            <a:endParaRPr/>
          </a:p>
          <a:p>
            <a:pPr>
              <a:buSzPct val="45000"/>
              <a:buFont typeface="StarSymbol"/>
              <a:buChar char=""/>
            </a:pPr>
            <a:endParaRPr/>
          </a:p>
          <a:p>
            <a:pPr>
              <a:buSzPct val="45000"/>
              <a:buFont typeface="StarSymbol"/>
              <a:buChar char=""/>
            </a:pPr>
            <a:r>
              <a:rPr lang="en-US" sz="3200">
                <a:latin typeface="Arial"/>
              </a:rPr>
              <a:t>Edit your fstab and reboot the Linode</a:t>
            </a:r>
            <a:endParaRPr/>
          </a:p>
        </p:txBody>
      </p:sp>
      <p:pic>
        <p:nvPicPr>
          <p:cNvPr id="296" name="" descr=""/>
          <p:cNvPicPr/>
          <p:nvPr/>
        </p:nvPicPr>
        <p:blipFill>
          <a:blip r:embed="rId1"/>
          <a:stretch>
            <a:fillRect/>
          </a:stretch>
        </p:blipFill>
        <p:spPr>
          <a:xfrm>
            <a:off x="457200" y="228600"/>
            <a:ext cx="1508760" cy="1828800"/>
          </a:xfrm>
          <a:prstGeom prst="rect">
            <a:avLst/>
          </a:prstGeom>
          <a:ln>
            <a:noFill/>
          </a:ln>
        </p:spPr>
      </p:pic>
    </p:spTree>
  </p:cSld>
  <p:timing>
    <p:tnLst>
      <p:par>
        <p:cTn id="97" dur="indefinite" restart="never" nodeType="tmRoot">
          <p:childTnLst>
            <p:seq>
              <p:cTn id="9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220" name="TextShape 1"/>
          <p:cNvSpPr txBox="1"/>
          <p:nvPr/>
        </p:nvSpPr>
        <p:spPr>
          <a:xfrm>
            <a:off x="504000" y="301320"/>
            <a:ext cx="9071640" cy="1262160"/>
          </a:xfrm>
          <a:prstGeom prst="rect">
            <a:avLst/>
          </a:prstGeom>
        </p:spPr>
        <p:txBody>
          <a:bodyPr lIns="0" rIns="0" tIns="0" bIns="0" anchor="ctr"/>
          <a:p>
            <a:pPr algn="ctr"/>
            <a:r>
              <a:rPr lang="en-US" sz="4400">
                <a:solidFill>
                  <a:srgbClr val="ffffff"/>
                </a:solidFill>
                <a:latin typeface="Arial"/>
              </a:rPr>
              <a:t>Overview</a:t>
            </a:r>
            <a:endParaRPr/>
          </a:p>
        </p:txBody>
      </p:sp>
      <p:sp>
        <p:nvSpPr>
          <p:cNvPr id="221" name="TextShape 2"/>
          <p:cNvSpPr txBox="1"/>
          <p:nvPr/>
        </p:nvSpPr>
        <p:spPr>
          <a:xfrm>
            <a:off x="504000" y="3721680"/>
            <a:ext cx="9071640" cy="2528640"/>
          </a:xfrm>
          <a:prstGeom prst="rect">
            <a:avLst/>
          </a:prstGeom>
        </p:spPr>
        <p:txBody>
          <a:bodyPr lIns="0" rIns="0" tIns="0" bIns="0"/>
          <a:p>
            <a:pPr>
              <a:buBlip>
                <a:blip r:embed="rId2"/>
              </a:buBlip>
            </a:pPr>
            <a:r>
              <a:rPr lang="en-US" sz="3200">
                <a:solidFill>
                  <a:srgbClr val="ffffff"/>
                </a:solidFill>
                <a:latin typeface="Arial"/>
              </a:rPr>
              <a:t>What is Bitnami?</a:t>
            </a:r>
            <a:endParaRPr/>
          </a:p>
          <a:p>
            <a:pPr>
              <a:buBlip>
                <a:blip r:embed="rId3"/>
              </a:buBlip>
            </a:pPr>
            <a:r>
              <a:rPr lang="en-US" sz="3200">
                <a:solidFill>
                  <a:srgbClr val="ffffff"/>
                </a:solidFill>
                <a:latin typeface="Arial"/>
              </a:rPr>
              <a:t>What is ownCloud?</a:t>
            </a:r>
            <a:endParaRPr/>
          </a:p>
          <a:p>
            <a:pPr>
              <a:buBlip>
                <a:blip r:embed="rId4"/>
              </a:buBlip>
            </a:pPr>
            <a:r>
              <a:rPr lang="en-US" sz="3200">
                <a:solidFill>
                  <a:srgbClr val="ffffff"/>
                </a:solidFill>
                <a:latin typeface="Arial"/>
              </a:rPr>
              <a:t>What is Linode?</a:t>
            </a:r>
            <a:endParaRPr/>
          </a:p>
          <a:p>
            <a:pPr>
              <a:buBlip>
                <a:blip r:embed="rId5"/>
              </a:buBlip>
            </a:pPr>
            <a:r>
              <a:rPr lang="en-US" sz="3200">
                <a:solidFill>
                  <a:srgbClr val="ffffff"/>
                </a:solidFill>
                <a:latin typeface="Arial"/>
              </a:rPr>
              <a:t>How do I get my Bitnami ownCloud on Linode?</a:t>
            </a:r>
            <a:endParaRPr/>
          </a:p>
        </p:txBody>
      </p:sp>
    </p:spTree>
  </p:cSld>
  <p:timing>
    <p:tnLst>
      <p:par>
        <p:cTn id="5" dur="indefinite" restart="never" nodeType="tmRoot">
          <p:childTnLst>
            <p:seq>
              <p:cTn id="6" nodeType="mainSeq">
                <p:childTnLst>
                  <p:par>
                    <p:cTn id="7" fill="freeze">
                      <p:stCondLst>
                        <p:cond delay="indefinite"/>
                      </p:stCondLst>
                      <p:childTnLst>
                        <p:par>
                          <p:cTn id="8" fill="freeze">
                            <p:stCondLst>
                              <p:cond delay="0"/>
                            </p:stCondLst>
                            <p:childTnLst>
                              <p:par>
                                <p:cTn id="9" nodeType="clickEffect" fill="hold" presetClass="entr" presetID="1">
                                  <p:stCondLst>
                                    <p:cond delay="0"/>
                                  </p:stCondLst>
                                  <p:childTnLst>
                                    <p:set>
                                      <p:cBhvr>
                                        <p:cTn id="10" dur="1" fill="hold">
                                          <p:stCondLst>
                                            <p:cond delay="0"/>
                                          </p:stCondLst>
                                        </p:cTn>
                                        <p:tgtEl>
                                          <p:spTgt spid="221">
                                            <p:txEl>
                                              <p:pRg st="0" end="17"/>
                                            </p:txEl>
                                          </p:spTgt>
                                        </p:tgtEl>
                                        <p:attrNameLst>
                                          <p:attrName>style.visibility</p:attrName>
                                        </p:attrNameLst>
                                      </p:cBhvr>
                                      <p:to>
                                        <p:strVal val="visible"/>
                                      </p:to>
                                    </p:set>
                                  </p:childTnLst>
                                </p:cTn>
                              </p:par>
                            </p:childTnLst>
                          </p:cTn>
                        </p:par>
                      </p:childTnLst>
                    </p:cTn>
                  </p:par>
                  <p:par>
                    <p:cTn id="11" fill="freeze">
                      <p:stCondLst>
                        <p:cond delay="indefinite"/>
                      </p:stCondLst>
                      <p:childTnLst>
                        <p:par>
                          <p:cTn id="12" fill="freeze">
                            <p:stCondLst>
                              <p:cond delay="0"/>
                            </p:stCondLst>
                            <p:childTnLst>
                              <p:par>
                                <p:cTn id="13" nodeType="clickEffect" fill="hold" presetClass="entr" presetID="1">
                                  <p:stCondLst>
                                    <p:cond delay="0"/>
                                  </p:stCondLst>
                                  <p:childTnLst>
                                    <p:set>
                                      <p:cBhvr>
                                        <p:cTn id="14" dur="1" fill="hold">
                                          <p:stCondLst>
                                            <p:cond delay="0"/>
                                          </p:stCondLst>
                                        </p:cTn>
                                        <p:tgtEl>
                                          <p:spTgt spid="221">
                                            <p:txEl>
                                              <p:pRg st="17" end="35"/>
                                            </p:txEl>
                                          </p:spTgt>
                                        </p:tgtEl>
                                        <p:attrNameLst>
                                          <p:attrName>style.visibility</p:attrName>
                                        </p:attrNameLst>
                                      </p:cBhvr>
                                      <p:to>
                                        <p:strVal val="visible"/>
                                      </p:to>
                                    </p:set>
                                  </p:childTnLst>
                                </p:cTn>
                              </p:par>
                            </p:childTnLst>
                          </p:cTn>
                        </p:par>
                      </p:childTnLst>
                    </p:cTn>
                  </p:par>
                  <p:par>
                    <p:cTn id="15" fill="freeze">
                      <p:stCondLst>
                        <p:cond delay="indefinite"/>
                      </p:stCondLst>
                      <p:childTnLst>
                        <p:par>
                          <p:cTn id="16" fill="freeze">
                            <p:stCondLst>
                              <p:cond delay="0"/>
                            </p:stCondLst>
                            <p:childTnLst>
                              <p:par>
                                <p:cTn id="17" nodeType="clickEffect" fill="hold" presetClass="entr" presetID="1">
                                  <p:stCondLst>
                                    <p:cond delay="0"/>
                                  </p:stCondLst>
                                  <p:childTnLst>
                                    <p:set>
                                      <p:cBhvr>
                                        <p:cTn id="18" dur="1" fill="hold">
                                          <p:stCondLst>
                                            <p:cond delay="0"/>
                                          </p:stCondLst>
                                        </p:cTn>
                                        <p:tgtEl>
                                          <p:spTgt spid="221">
                                            <p:txEl>
                                              <p:pRg st="35" end="51"/>
                                            </p:txEl>
                                          </p:spTgt>
                                        </p:tgtEl>
                                        <p:attrNameLst>
                                          <p:attrName>style.visibility</p:attrName>
                                        </p:attrNameLst>
                                      </p:cBhvr>
                                      <p:to>
                                        <p:strVal val="visible"/>
                                      </p:to>
                                    </p:set>
                                  </p:childTnLst>
                                </p:cTn>
                              </p:par>
                            </p:childTnLst>
                          </p:cTn>
                        </p:par>
                      </p:childTnLst>
                    </p:cTn>
                  </p:par>
                  <p:par>
                    <p:cTn id="19" fill="freeze">
                      <p:stCondLst>
                        <p:cond delay="indefinite"/>
                      </p:stCondLst>
                      <p:childTnLst>
                        <p:par>
                          <p:cTn id="20" fill="freeze">
                            <p:stCondLst>
                              <p:cond delay="0"/>
                            </p:stCondLst>
                            <p:childTnLst>
                              <p:par>
                                <p:cTn id="21" nodeType="clickEffect" fill="hold" presetClass="entr" presetID="1">
                                  <p:stCondLst>
                                    <p:cond delay="0"/>
                                  </p:stCondLst>
                                  <p:childTnLst>
                                    <p:set>
                                      <p:cBhvr>
                                        <p:cTn id="22" dur="1" fill="hold">
                                          <p:stCondLst>
                                            <p:cond delay="0"/>
                                          </p:stCondLst>
                                        </p:cTn>
                                        <p:tgtEl>
                                          <p:spTgt spid="221">
                                            <p:txEl>
                                              <p:pRg st="51" end="9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7" name="TextShape 1"/>
          <p:cNvSpPr txBox="1"/>
          <p:nvPr/>
        </p:nvSpPr>
        <p:spPr>
          <a:xfrm>
            <a:off x="504000" y="301320"/>
            <a:ext cx="9071640" cy="1262160"/>
          </a:xfrm>
          <a:prstGeom prst="rect">
            <a:avLst/>
          </a:prstGeom>
        </p:spPr>
        <p:txBody>
          <a:bodyPr lIns="0" rIns="0" tIns="0" bIns="0" anchor="ctr"/>
          <a:p>
            <a:pPr algn="ctr"/>
            <a:r>
              <a:rPr lang="en-US" sz="4400">
                <a:latin typeface="Arial"/>
              </a:rPr>
              <a:t>Upload your VM</a:t>
            </a:r>
            <a:endParaRPr/>
          </a:p>
        </p:txBody>
      </p:sp>
      <p:sp>
        <p:nvSpPr>
          <p:cNvPr id="298" name="TextShape 2"/>
          <p:cNvSpPr txBox="1"/>
          <p:nvPr/>
        </p:nvSpPr>
        <p:spPr>
          <a:xfrm>
            <a:off x="438120" y="2107800"/>
            <a:ext cx="9071640" cy="4384440"/>
          </a:xfrm>
          <a:prstGeom prst="rect">
            <a:avLst/>
          </a:prstGeom>
        </p:spPr>
        <p:txBody>
          <a:bodyPr lIns="0" rIns="0" tIns="0" bIns="0"/>
          <a:p>
            <a:pPr>
              <a:buSzPct val="45000"/>
              <a:buFont typeface="StarSymbol"/>
              <a:buChar char=""/>
            </a:pPr>
            <a:endParaRPr/>
          </a:p>
          <a:p>
            <a:pPr>
              <a:buSzPct val="45000"/>
              <a:buFont typeface="StarSymbol"/>
              <a:buChar char=""/>
            </a:pPr>
            <a:r>
              <a:rPr lang="en-US" sz="3200">
                <a:latin typeface="Arial"/>
              </a:rPr>
              <a:t>A more detailed version of this process can be found at: </a:t>
            </a:r>
            <a:r>
              <a:rPr lang="en-US" sz="3200">
                <a:latin typeface="Arial"/>
              </a:rPr>
              <a:t>https://www.linode.com/docs/tools-reference/custom-kernels-distros/running-a-custom-linux-distro-on-a-linode-vps#migrating-the-virtual-machine-to-your-linode</a:t>
            </a:r>
            <a:endParaRPr/>
          </a:p>
        </p:txBody>
      </p:sp>
      <p:pic>
        <p:nvPicPr>
          <p:cNvPr id="299" name="" descr=""/>
          <p:cNvPicPr/>
          <p:nvPr/>
        </p:nvPicPr>
        <p:blipFill>
          <a:blip r:embed="rId1"/>
          <a:stretch>
            <a:fillRect/>
          </a:stretch>
        </p:blipFill>
        <p:spPr>
          <a:xfrm>
            <a:off x="457200" y="228600"/>
            <a:ext cx="1508760" cy="1828800"/>
          </a:xfrm>
          <a:prstGeom prst="rect">
            <a:avLst/>
          </a:prstGeom>
          <a:ln>
            <a:noFill/>
          </a:ln>
        </p:spPr>
      </p:pic>
    </p:spTree>
  </p:cSld>
  <p:timing>
    <p:tnLst>
      <p:par>
        <p:cTn id="99" dur="indefinite" restart="never" nodeType="tmRoot">
          <p:childTnLst>
            <p:seq>
              <p:cTn id="100"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0" name="TextShape 1"/>
          <p:cNvSpPr txBox="1"/>
          <p:nvPr/>
        </p:nvSpPr>
        <p:spPr>
          <a:xfrm>
            <a:off x="504000" y="301320"/>
            <a:ext cx="9071640" cy="1262160"/>
          </a:xfrm>
          <a:prstGeom prst="rect">
            <a:avLst/>
          </a:prstGeom>
        </p:spPr>
        <p:txBody>
          <a:bodyPr lIns="0" rIns="0" tIns="0" bIns="0" anchor="ctr"/>
          <a:p>
            <a:pPr algn="ctr"/>
            <a:r>
              <a:rPr lang="en-US" sz="4400">
                <a:latin typeface="Arial"/>
              </a:rPr>
              <a:t>Acknowledgements</a:t>
            </a:r>
            <a:endParaRPr/>
          </a:p>
        </p:txBody>
      </p:sp>
      <p:sp>
        <p:nvSpPr>
          <p:cNvPr id="301" name="TextShape 2"/>
          <p:cNvSpPr txBox="1"/>
          <p:nvPr/>
        </p:nvSpPr>
        <p:spPr>
          <a:xfrm>
            <a:off x="504000" y="1769040"/>
            <a:ext cx="9071640" cy="4384440"/>
          </a:xfrm>
          <a:prstGeom prst="rect">
            <a:avLst/>
          </a:prstGeom>
        </p:spPr>
        <p:txBody>
          <a:bodyPr lIns="0" rIns="0" tIns="0" bIns="0"/>
          <a:p>
            <a:pPr>
              <a:buSzPct val="45000"/>
              <a:buFont typeface="StarSymbol"/>
              <a:buChar char=""/>
            </a:pPr>
            <a:r>
              <a:rPr lang="en-US" sz="3200">
                <a:latin typeface="Arial"/>
              </a:rPr>
              <a:t>Bitnami</a:t>
            </a:r>
            <a:r>
              <a:rPr lang="en-US" sz="3200">
                <a:latin typeface="Arial"/>
              </a:rPr>
              <a:t> for allowing the use of content from their web site</a:t>
            </a:r>
            <a:endParaRPr/>
          </a:p>
          <a:p>
            <a:pPr>
              <a:buSzPct val="45000"/>
              <a:buFont typeface="StarSymbol"/>
              <a:buChar char=""/>
            </a:pPr>
            <a:r>
              <a:rPr lang="en-US" sz="3200">
                <a:latin typeface="Arial"/>
              </a:rPr>
              <a:t>John Smith of the ownCloud community for the </a:t>
            </a:r>
            <a:r>
              <a:rPr lang="en-US" sz="3200">
                <a:latin typeface="Arial"/>
              </a:rPr>
              <a:t>ownCloud segment</a:t>
            </a:r>
            <a:endParaRPr/>
          </a:p>
          <a:p>
            <a:pPr>
              <a:buSzPct val="45000"/>
              <a:buFont typeface="StarSymbol"/>
              <a:buChar char=""/>
            </a:pPr>
            <a:r>
              <a:rPr lang="en-US" sz="3200">
                <a:latin typeface="Arial"/>
              </a:rPr>
              <a:t>Linode</a:t>
            </a:r>
            <a:r>
              <a:rPr lang="en-US" sz="3200">
                <a:latin typeface="Arial"/>
              </a:rPr>
              <a:t> for providing refreshments and promotional gifts</a:t>
            </a:r>
            <a:endParaRPr/>
          </a:p>
          <a:p>
            <a:pPr>
              <a:buSzPct val="45000"/>
              <a:buFont typeface="StarSymbol"/>
              <a:buChar char=""/>
            </a:pPr>
            <a:r>
              <a:rPr lang="en-US" sz="3200">
                <a:latin typeface="Arial"/>
              </a:rPr>
              <a:t>Stephen Spector</a:t>
            </a:r>
            <a:r>
              <a:rPr lang="en-US" sz="3200">
                <a:latin typeface="Arial"/>
              </a:rPr>
              <a:t> for organizing </a:t>
            </a:r>
            <a:r>
              <a:rPr lang="en-US" sz="3200">
                <a:latin typeface="Arial"/>
              </a:rPr>
              <a:t>Boise Cloud Computing Meetup</a:t>
            </a:r>
            <a:endParaRPr/>
          </a:p>
        </p:txBody>
      </p:sp>
    </p:spTree>
  </p:cSld>
  <p:timing>
    <p:tnLst>
      <p:par>
        <p:cTn id="101" dur="indefinite" restart="never" nodeType="tmRoot">
          <p:childTnLst>
            <p:seq>
              <p:cTn id="102"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2" name="TextShape 1"/>
          <p:cNvSpPr txBox="1"/>
          <p:nvPr/>
        </p:nvSpPr>
        <p:spPr>
          <a:xfrm>
            <a:off x="504000" y="301320"/>
            <a:ext cx="9071640" cy="1262160"/>
          </a:xfrm>
          <a:prstGeom prst="rect">
            <a:avLst/>
          </a:prstGeom>
        </p:spPr>
        <p:txBody>
          <a:bodyPr lIns="0" rIns="0" tIns="0" bIns="0" anchor="ctr"/>
          <a:p>
            <a:pPr algn="ctr"/>
            <a:r>
              <a:rPr lang="en-US" sz="4400">
                <a:latin typeface="Arial"/>
              </a:rPr>
              <a:t>Links / Questions</a:t>
            </a:r>
            <a:endParaRPr/>
          </a:p>
        </p:txBody>
      </p:sp>
      <p:sp>
        <p:nvSpPr>
          <p:cNvPr id="303" name="TextShape 2"/>
          <p:cNvSpPr txBox="1"/>
          <p:nvPr/>
        </p:nvSpPr>
        <p:spPr>
          <a:xfrm>
            <a:off x="504000" y="1769040"/>
            <a:ext cx="9071640" cy="4384440"/>
          </a:xfrm>
          <a:prstGeom prst="rect">
            <a:avLst/>
          </a:prstGeom>
        </p:spPr>
        <p:txBody>
          <a:bodyPr lIns="0" rIns="0" tIns="0" bIns="0"/>
          <a:p>
            <a:pPr>
              <a:buSzPct val="45000"/>
              <a:buFont typeface="StarSymbol"/>
              <a:buChar char=""/>
            </a:pPr>
            <a:r>
              <a:rPr lang="en-US" sz="3200">
                <a:latin typeface="Arial"/>
              </a:rPr>
              <a:t>https://bitnami.com/</a:t>
            </a:r>
            <a:endParaRPr/>
          </a:p>
          <a:p>
            <a:pPr>
              <a:buSzPct val="45000"/>
              <a:buFont typeface="StarSymbol"/>
              <a:buChar char=""/>
            </a:pPr>
            <a:r>
              <a:rPr lang="en-US" sz="3200">
                <a:latin typeface="Arial"/>
              </a:rPr>
              <a:t>https://owncloud.org/</a:t>
            </a:r>
            <a:endParaRPr/>
          </a:p>
          <a:p>
            <a:pPr>
              <a:buSzPct val="45000"/>
              <a:buFont typeface="StarSymbol"/>
              <a:buChar char=""/>
            </a:pPr>
            <a:r>
              <a:rPr lang="en-US" sz="3200">
                <a:latin typeface="Arial"/>
              </a:rPr>
              <a:t>https://www.linode.com/</a:t>
            </a:r>
            <a:endParaRPr/>
          </a:p>
          <a:p>
            <a:pPr>
              <a:buSzPct val="45000"/>
              <a:buFont typeface="StarSymbol"/>
              <a:buChar char=""/>
            </a:pPr>
            <a:r>
              <a:rPr lang="en-US" sz="3200">
                <a:latin typeface="Arial"/>
              </a:rPr>
              <a:t>https://www.virtualbox.org/</a:t>
            </a:r>
            <a:endParaRPr/>
          </a:p>
          <a:p>
            <a:pPr>
              <a:buSzPct val="45000"/>
              <a:buFont typeface="StarSymbol"/>
              <a:buChar char=""/>
            </a:pPr>
            <a:r>
              <a:rPr lang="en-US" sz="3200">
                <a:latin typeface="Arial"/>
              </a:rPr>
              <a:t>https://www.qpg.us/</a:t>
            </a:r>
            <a:endParaRPr/>
          </a:p>
        </p:txBody>
      </p:sp>
      <p:pic>
        <p:nvPicPr>
          <p:cNvPr id="304" name="" descr=""/>
          <p:cNvPicPr/>
          <p:nvPr/>
        </p:nvPicPr>
        <p:blipFill>
          <a:blip r:embed="rId1"/>
          <a:stretch>
            <a:fillRect/>
          </a:stretch>
        </p:blipFill>
        <p:spPr>
          <a:xfrm>
            <a:off x="457200" y="457200"/>
            <a:ext cx="1407600" cy="785880"/>
          </a:xfrm>
          <a:prstGeom prst="rect">
            <a:avLst/>
          </a:prstGeom>
          <a:ln>
            <a:noFill/>
          </a:ln>
        </p:spPr>
      </p:pic>
    </p:spTree>
  </p:cSld>
  <p:timing>
    <p:tnLst>
      <p:par>
        <p:cTn id="103" dur="indefinite" restart="never" nodeType="tmRoot">
          <p:childTnLst>
            <p:seq>
              <p:cTn id="104"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2" name="TextShape 1"/>
          <p:cNvSpPr txBox="1"/>
          <p:nvPr/>
        </p:nvSpPr>
        <p:spPr>
          <a:xfrm>
            <a:off x="504000" y="301320"/>
            <a:ext cx="9071640" cy="1262160"/>
          </a:xfrm>
          <a:prstGeom prst="rect">
            <a:avLst/>
          </a:prstGeom>
        </p:spPr>
        <p:txBody>
          <a:bodyPr lIns="0" rIns="0" tIns="0" bIns="0" anchor="ctr"/>
          <a:p>
            <a:pPr algn="ctr"/>
            <a:r>
              <a:rPr lang="en-US" sz="4400">
                <a:solidFill>
                  <a:srgbClr val="3465a4"/>
                </a:solidFill>
                <a:latin typeface="Arial"/>
              </a:rPr>
              <a:t>What is Bitnami?</a:t>
            </a:r>
            <a:endParaRPr/>
          </a:p>
        </p:txBody>
      </p:sp>
      <p:sp>
        <p:nvSpPr>
          <p:cNvPr id="223" name="TextShape 2"/>
          <p:cNvSpPr txBox="1"/>
          <p:nvPr/>
        </p:nvSpPr>
        <p:spPr>
          <a:xfrm>
            <a:off x="504000" y="1769040"/>
            <a:ext cx="9071640" cy="4384440"/>
          </a:xfrm>
          <a:prstGeom prst="rect">
            <a:avLst/>
          </a:prstGeom>
        </p:spPr>
        <p:txBody>
          <a:bodyPr lIns="0" rIns="0" tIns="0" bIns="0"/>
          <a:p>
            <a:pPr>
              <a:buSzPct val="45000"/>
              <a:buFont typeface="StarSymbol"/>
              <a:buChar char=""/>
            </a:pPr>
            <a:r>
              <a:rPr lang="en-US" sz="3200">
                <a:solidFill>
                  <a:srgbClr val="3465a4"/>
                </a:solidFill>
                <a:latin typeface="Arial"/>
              </a:rPr>
              <a:t>Bitnami makes it easy to run your favorite server apps anywhere</a:t>
            </a:r>
            <a:endParaRPr/>
          </a:p>
          <a:p>
            <a:pPr>
              <a:buSzPct val="45000"/>
              <a:buFont typeface="StarSymbol"/>
              <a:buChar char=""/>
            </a:pPr>
            <a:endParaRPr/>
          </a:p>
          <a:p>
            <a:pPr>
              <a:buSzPct val="45000"/>
              <a:buFont typeface="StarSymbol"/>
              <a:buChar char=""/>
            </a:pPr>
            <a:r>
              <a:rPr lang="en-US" sz="3200">
                <a:latin typeface="Arial"/>
              </a:rPr>
              <a:t>Bitnami is a library of popular server applications and development environments that can be installed with one click, either in your laptop, in a virtual machine or hosted in the cloud. We take care of compiling and configuring the applications and all of their dependencies (third-party libraries, language runtimes, databases) so they work out-of-the-box. The resulting packaged software (a 'stack') is then made available as native installers, virtual machines and cloud images. These Bitnami application packages provide a consistent, secure and optimized end-user experience when deploying any app, on any platform.</a:t>
            </a:r>
            <a:endParaRPr/>
          </a:p>
          <a:p>
            <a:pPr>
              <a:buSzPct val="45000"/>
              <a:buFont typeface="StarSymbol"/>
              <a:buChar char=""/>
            </a:pPr>
            <a:endParaRPr/>
          </a:p>
          <a:p>
            <a:pPr>
              <a:buSzPct val="45000"/>
              <a:buFont typeface="StarSymbol"/>
              <a:buChar char=""/>
            </a:pPr>
            <a:r>
              <a:rPr lang="en-US">
                <a:latin typeface="Arial"/>
              </a:rPr>
              <a:t>Source: </a:t>
            </a:r>
            <a:r>
              <a:rPr lang="en-US">
                <a:latin typeface="Arial"/>
              </a:rPr>
              <a:t>https://bitnami.com/learn_more</a:t>
            </a:r>
            <a:endParaRPr/>
          </a:p>
          <a:p>
            <a:pPr>
              <a:buSzPct val="45000"/>
              <a:buFont typeface="StarSymbol"/>
              <a:buChar char=""/>
            </a:pPr>
            <a:endParaRPr/>
          </a:p>
        </p:txBody>
      </p:sp>
      <p:pic>
        <p:nvPicPr>
          <p:cNvPr id="224" name="" descr=""/>
          <p:cNvPicPr/>
          <p:nvPr/>
        </p:nvPicPr>
        <p:blipFill>
          <a:blip r:embed="rId1"/>
          <a:stretch>
            <a:fillRect/>
          </a:stretch>
        </p:blipFill>
        <p:spPr>
          <a:xfrm>
            <a:off x="914400" y="228600"/>
            <a:ext cx="1257120" cy="140940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5" name="TextShape 1"/>
          <p:cNvSpPr txBox="1"/>
          <p:nvPr/>
        </p:nvSpPr>
        <p:spPr>
          <a:xfrm>
            <a:off x="232200" y="2332800"/>
            <a:ext cx="5799600" cy="1683360"/>
          </a:xfrm>
          <a:prstGeom prst="rect">
            <a:avLst/>
          </a:prstGeom>
        </p:spPr>
        <p:txBody>
          <a:bodyPr/>
          <a:p>
            <a:pPr>
              <a:lnSpc>
                <a:spcPts val="1764"/>
              </a:lnSpc>
            </a:pPr>
            <a:r>
              <a:rPr lang="en-US" sz="3800">
                <a:solidFill>
                  <a:srgbClr val="ffffff"/>
                </a:solidFill>
                <a:latin typeface="Open Sans"/>
                <a:ea typeface="Open Sans"/>
              </a:rPr>
              <a:t>ownCloud Community Edition -- Overview</a:t>
            </a:r>
            <a:endParaRPr/>
          </a:p>
        </p:txBody>
      </p:sp>
      <p:sp>
        <p:nvSpPr>
          <p:cNvPr id="226" name="TextShape 2"/>
          <p:cNvSpPr txBox="1"/>
          <p:nvPr/>
        </p:nvSpPr>
        <p:spPr>
          <a:xfrm>
            <a:off x="246240" y="4240080"/>
            <a:ext cx="5463000" cy="510480"/>
          </a:xfrm>
          <a:prstGeom prst="rect">
            <a:avLst/>
          </a:prstGeom>
        </p:spPr>
        <p:txBody>
          <a:bodyPr/>
          <a:p>
            <a:pPr>
              <a:lnSpc>
                <a:spcPct val="100000"/>
              </a:lnSpc>
            </a:pPr>
            <a:r>
              <a:rPr b="1" lang="en-US">
                <a:solidFill>
                  <a:srgbClr val="ffffff"/>
                </a:solidFill>
                <a:latin typeface="Open Sans"/>
                <a:ea typeface="Open Sans"/>
              </a:rPr>
              <a:t>John Smith</a:t>
            </a:r>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About ownCloud</a:t>
            </a:r>
            <a:endParaRPr/>
          </a:p>
        </p:txBody>
      </p:sp>
      <p:sp>
        <p:nvSpPr>
          <p:cNvPr id="228" name="TextShape 2"/>
          <p:cNvSpPr txBox="1"/>
          <p:nvPr/>
        </p:nvSpPr>
        <p:spPr>
          <a:xfrm>
            <a:off x="311760" y="1443960"/>
            <a:ext cx="9133200" cy="5302440"/>
          </a:xfrm>
          <a:prstGeom prst="rect">
            <a:avLst/>
          </a:prstGeom>
        </p:spPr>
        <p:txBody>
          <a:bodyPr/>
          <a:p>
            <a:pPr>
              <a:buSzPct val="45000"/>
              <a:buFont typeface="StarSymbol"/>
              <a:buChar char=""/>
            </a:pPr>
            <a:r>
              <a:rPr lang="en-US" sz="3200">
                <a:latin typeface="Open Sans"/>
                <a:ea typeface="Open Sans"/>
              </a:rPr>
              <a:t>File sync and share</a:t>
            </a:r>
            <a:endParaRPr/>
          </a:p>
          <a:p>
            <a:pPr>
              <a:buSzPct val="45000"/>
              <a:buFont typeface="StarSymbol"/>
              <a:buChar char=""/>
            </a:pPr>
            <a:r>
              <a:rPr lang="en-US" sz="3200">
                <a:latin typeface="Open Sans"/>
                <a:ea typeface="Open Sans"/>
              </a:rPr>
              <a:t>Open Source</a:t>
            </a:r>
            <a:endParaRPr/>
          </a:p>
          <a:p>
            <a:pPr>
              <a:buSzPct val="45000"/>
              <a:buFont typeface="StarSymbol"/>
              <a:buChar char=""/>
            </a:pPr>
            <a:r>
              <a:rPr lang="en-US" sz="3200">
                <a:latin typeface="Open Sans"/>
                <a:ea typeface="Open Sans"/>
              </a:rPr>
              <a:t>Easy to use</a:t>
            </a:r>
            <a:endParaRPr/>
          </a:p>
          <a:p>
            <a:pPr>
              <a:buSzPct val="45000"/>
              <a:buFont typeface="StarSymbol"/>
              <a:buChar char=""/>
            </a:pPr>
            <a:r>
              <a:rPr lang="en-US" sz="3200">
                <a:latin typeface="Open Sans"/>
                <a:ea typeface="Open Sans"/>
              </a:rPr>
              <a:t>Easy to install</a:t>
            </a:r>
            <a:endParaRPr/>
          </a:p>
          <a:p>
            <a:pPr>
              <a:buSzPct val="45000"/>
              <a:buFont typeface="StarSymbol"/>
              <a:buChar char=""/>
            </a:pPr>
            <a:r>
              <a:rPr lang="en-US" sz="3200">
                <a:latin typeface="Open Sans"/>
                <a:ea typeface="Open Sans"/>
              </a:rPr>
              <a:t>Easy to extend</a:t>
            </a:r>
            <a:endParaRPr/>
          </a:p>
          <a:p>
            <a:pPr>
              <a:buSzPct val="45000"/>
              <a:buFont typeface="StarSymbol"/>
              <a:buChar char=""/>
            </a:pPr>
            <a:r>
              <a:rPr lang="en-US" sz="3200">
                <a:latin typeface="Open Sans"/>
                <a:ea typeface="Open Sans"/>
              </a:rPr>
              <a:t>&gt;2 million users!</a:t>
            </a:r>
            <a:endParaRPr/>
          </a:p>
        </p:txBody>
      </p:sp>
    </p:spTree>
  </p:cSld>
  <p:timing>
    <p:tnLst>
      <p:par>
        <p:cTn id="27" dur="indefinite" restart="never" nodeType="tmRoot">
          <p:childTnLst>
            <p:seq>
              <p:cTn id="28" nodeType="mainSeq">
                <p:childTnLst>
                  <p:par>
                    <p:cTn id="29" fill="freeze">
                      <p:stCondLst>
                        <p:cond delay="indefinite"/>
                      </p:stCondLst>
                      <p:childTnLst>
                        <p:par>
                          <p:cTn id="30" fill="freeze">
                            <p:stCondLst>
                              <p:cond delay="0"/>
                            </p:stCondLst>
                            <p:childTnLst>
                              <p:par>
                                <p:cTn id="31" nodeType="clickEffect" fill="hold" presetClass="entr" presetID="1">
                                  <p:stCondLst>
                                    <p:cond delay="0"/>
                                  </p:stCondLst>
                                  <p:childTnLst>
                                    <p:set>
                                      <p:cBhvr>
                                        <p:cTn id="32" dur="1" fill="hold">
                                          <p:stCondLst>
                                            <p:cond delay="0"/>
                                          </p:stCondLst>
                                        </p:cTn>
                                        <p:tgtEl>
                                          <p:spTgt spid="228">
                                            <p:txEl>
                                              <p:pRg st="0" end="20"/>
                                            </p:txEl>
                                          </p:spTgt>
                                        </p:tgtEl>
                                        <p:attrNameLst>
                                          <p:attrName>style.visibility</p:attrName>
                                        </p:attrNameLst>
                                      </p:cBhvr>
                                      <p:to>
                                        <p:strVal val="visible"/>
                                      </p:to>
                                    </p:set>
                                  </p:childTnLst>
                                </p:cTn>
                              </p:par>
                            </p:childTnLst>
                          </p:cTn>
                        </p:par>
                      </p:childTnLst>
                    </p:cTn>
                  </p:par>
                  <p:par>
                    <p:cTn id="33" fill="freeze">
                      <p:stCondLst>
                        <p:cond delay="indefinite"/>
                      </p:stCondLst>
                      <p:childTnLst>
                        <p:par>
                          <p:cTn id="34" fill="freeze">
                            <p:stCondLst>
                              <p:cond delay="0"/>
                            </p:stCondLst>
                            <p:childTnLst>
                              <p:par>
                                <p:cTn id="35" nodeType="clickEffect" fill="hold" presetClass="entr" presetID="1">
                                  <p:stCondLst>
                                    <p:cond delay="0"/>
                                  </p:stCondLst>
                                  <p:childTnLst>
                                    <p:set>
                                      <p:cBhvr>
                                        <p:cTn id="36" dur="1" fill="hold">
                                          <p:stCondLst>
                                            <p:cond delay="0"/>
                                          </p:stCondLst>
                                        </p:cTn>
                                        <p:tgtEl>
                                          <p:spTgt spid="228">
                                            <p:txEl>
                                              <p:pRg st="20" end="32"/>
                                            </p:txEl>
                                          </p:spTgt>
                                        </p:tgtEl>
                                        <p:attrNameLst>
                                          <p:attrName>style.visibility</p:attrName>
                                        </p:attrNameLst>
                                      </p:cBhvr>
                                      <p:to>
                                        <p:strVal val="visible"/>
                                      </p:to>
                                    </p:set>
                                  </p:childTnLst>
                                </p:cTn>
                              </p:par>
                            </p:childTnLst>
                          </p:cTn>
                        </p:par>
                      </p:childTnLst>
                    </p:cTn>
                  </p:par>
                  <p:par>
                    <p:cTn id="37" fill="freeze">
                      <p:stCondLst>
                        <p:cond delay="indefinite"/>
                      </p:stCondLst>
                      <p:childTnLst>
                        <p:par>
                          <p:cTn id="38" fill="freeze">
                            <p:stCondLst>
                              <p:cond delay="0"/>
                            </p:stCondLst>
                            <p:childTnLst>
                              <p:par>
                                <p:cTn id="39" nodeType="clickEffect" fill="hold" presetClass="entr" presetID="1">
                                  <p:stCondLst>
                                    <p:cond delay="0"/>
                                  </p:stCondLst>
                                  <p:childTnLst>
                                    <p:set>
                                      <p:cBhvr>
                                        <p:cTn id="40" dur="1" fill="hold">
                                          <p:stCondLst>
                                            <p:cond delay="0"/>
                                          </p:stCondLst>
                                        </p:cTn>
                                        <p:tgtEl>
                                          <p:spTgt spid="228">
                                            <p:txEl>
                                              <p:pRg st="32" end="44"/>
                                            </p:txEl>
                                          </p:spTgt>
                                        </p:tgtEl>
                                        <p:attrNameLst>
                                          <p:attrName>style.visibility</p:attrName>
                                        </p:attrNameLst>
                                      </p:cBhvr>
                                      <p:to>
                                        <p:strVal val="visible"/>
                                      </p:to>
                                    </p:set>
                                  </p:childTnLst>
                                </p:cTn>
                              </p:par>
                            </p:childTnLst>
                          </p:cTn>
                        </p:par>
                      </p:childTnLst>
                    </p:cTn>
                  </p:par>
                  <p:par>
                    <p:cTn id="41" fill="freeze">
                      <p:stCondLst>
                        <p:cond delay="indefinite"/>
                      </p:stCondLst>
                      <p:childTnLst>
                        <p:par>
                          <p:cTn id="42" fill="freeze">
                            <p:stCondLst>
                              <p:cond delay="0"/>
                            </p:stCondLst>
                            <p:childTnLst>
                              <p:par>
                                <p:cTn id="43" nodeType="clickEffect" fill="hold" presetClass="entr" presetID="1">
                                  <p:stCondLst>
                                    <p:cond delay="0"/>
                                  </p:stCondLst>
                                  <p:childTnLst>
                                    <p:set>
                                      <p:cBhvr>
                                        <p:cTn id="44" dur="1" fill="hold">
                                          <p:stCondLst>
                                            <p:cond delay="0"/>
                                          </p:stCondLst>
                                        </p:cTn>
                                        <p:tgtEl>
                                          <p:spTgt spid="228">
                                            <p:txEl>
                                              <p:pRg st="44" end="60"/>
                                            </p:txEl>
                                          </p:spTgt>
                                        </p:tgtEl>
                                        <p:attrNameLst>
                                          <p:attrName>style.visibility</p:attrName>
                                        </p:attrNameLst>
                                      </p:cBhvr>
                                      <p:to>
                                        <p:strVal val="visible"/>
                                      </p:to>
                                    </p:set>
                                  </p:childTnLst>
                                </p:cTn>
                              </p:par>
                            </p:childTnLst>
                          </p:cTn>
                        </p:par>
                      </p:childTnLst>
                    </p:cTn>
                  </p:par>
                  <p:par>
                    <p:cTn id="45" fill="freeze">
                      <p:stCondLst>
                        <p:cond delay="indefinite"/>
                      </p:stCondLst>
                      <p:childTnLst>
                        <p:par>
                          <p:cTn id="46" fill="freeze">
                            <p:stCondLst>
                              <p:cond delay="0"/>
                            </p:stCondLst>
                            <p:childTnLst>
                              <p:par>
                                <p:cTn id="47" nodeType="clickEffect" fill="hold" presetClass="entr" presetID="1">
                                  <p:stCondLst>
                                    <p:cond delay="0"/>
                                  </p:stCondLst>
                                  <p:childTnLst>
                                    <p:set>
                                      <p:cBhvr>
                                        <p:cTn id="48" dur="1" fill="hold">
                                          <p:stCondLst>
                                            <p:cond delay="0"/>
                                          </p:stCondLst>
                                        </p:cTn>
                                        <p:tgtEl>
                                          <p:spTgt spid="228">
                                            <p:txEl>
                                              <p:pRg st="60" end="75"/>
                                            </p:txEl>
                                          </p:spTgt>
                                        </p:tgtEl>
                                        <p:attrNameLst>
                                          <p:attrName>style.visibility</p:attrName>
                                        </p:attrNameLst>
                                      </p:cBhvr>
                                      <p:to>
                                        <p:strVal val="visible"/>
                                      </p:to>
                                    </p:set>
                                  </p:childTnLst>
                                </p:cTn>
                              </p:par>
                            </p:childTnLst>
                          </p:cTn>
                        </p:par>
                      </p:childTnLst>
                    </p:cTn>
                  </p:par>
                  <p:par>
                    <p:cTn id="49" fill="freeze">
                      <p:stCondLst>
                        <p:cond delay="indefinite"/>
                      </p:stCondLst>
                      <p:childTnLst>
                        <p:par>
                          <p:cTn id="50" fill="freeze">
                            <p:stCondLst>
                              <p:cond delay="0"/>
                            </p:stCondLst>
                            <p:childTnLst>
                              <p:par>
                                <p:cTn id="51" nodeType="clickEffect" fill="hold" presetClass="entr" presetID="1">
                                  <p:stCondLst>
                                    <p:cond delay="0"/>
                                  </p:stCondLst>
                                  <p:childTnLst>
                                    <p:set>
                                      <p:cBhvr>
                                        <p:cTn id="52" dur="1" fill="hold">
                                          <p:stCondLst>
                                            <p:cond delay="0"/>
                                          </p:stCondLst>
                                        </p:cTn>
                                        <p:tgtEl>
                                          <p:spTgt spid="228">
                                            <p:txEl>
                                              <p:pRg st="75" end="9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9" name="TextShape 1"/>
          <p:cNvSpPr txBox="1"/>
          <p:nvPr/>
        </p:nvSpPr>
        <p:spPr>
          <a:xfrm>
            <a:off x="311760" y="39600"/>
            <a:ext cx="8140680" cy="1212120"/>
          </a:xfrm>
          <a:prstGeom prst="rect">
            <a:avLst/>
          </a:prstGeom>
        </p:spPr>
        <p:txBody>
          <a:bodyPr anchor="ctr"/>
          <a:p>
            <a:pPr>
              <a:lnSpc>
                <a:spcPct val="100000"/>
              </a:lnSpc>
            </a:pPr>
            <a:r>
              <a:rPr lang="en-US" sz="3300">
                <a:solidFill>
                  <a:srgbClr val="ffffff"/>
                </a:solidFill>
                <a:latin typeface="Open Sans"/>
                <a:ea typeface="Open Sans"/>
              </a:rPr>
              <a:t>ownCloud Open Source Momentum</a:t>
            </a:r>
            <a:endParaRPr/>
          </a:p>
        </p:txBody>
      </p:sp>
      <p:sp>
        <p:nvSpPr>
          <p:cNvPr id="230" name="TextShape 2"/>
          <p:cNvSpPr txBox="1"/>
          <p:nvPr/>
        </p:nvSpPr>
        <p:spPr>
          <a:xfrm>
            <a:off x="311760" y="1443960"/>
            <a:ext cx="9526320" cy="5443920"/>
          </a:xfrm>
          <a:prstGeom prst="rect">
            <a:avLst/>
          </a:prstGeom>
        </p:spPr>
        <p:txBody>
          <a:bodyPr/>
          <a:p>
            <a:pPr>
              <a:lnSpc>
                <a:spcPct val="100000"/>
              </a:lnSpc>
            </a:pPr>
            <a:r>
              <a:rPr lang="en-US" sz="2400">
                <a:solidFill>
                  <a:srgbClr val="1d2d44"/>
                </a:solidFill>
                <a:latin typeface="Open Sans"/>
                <a:ea typeface="Open Sans"/>
              </a:rPr>
              <a:t>Total of 57,000 commits by 550 contributors, 1,500 commits per month</a:t>
            </a:r>
            <a:endParaRPr/>
          </a:p>
          <a:p>
            <a:pPr>
              <a:lnSpc>
                <a:spcPct val="100000"/>
              </a:lnSpc>
            </a:pPr>
            <a:r>
              <a:rPr lang="en-US" sz="2800">
                <a:solidFill>
                  <a:srgbClr val="1d2d44"/>
                </a:solidFill>
                <a:latin typeface="Open Sans"/>
                <a:ea typeface="Open Sans"/>
              </a:rPr>
              <a:t>More than just File Sync and Share</a:t>
            </a:r>
            <a:endParaRPr/>
          </a:p>
          <a:p>
            <a:pPr lvl="1">
              <a:lnSpc>
                <a:spcPct val="100000"/>
              </a:lnSpc>
              <a:buSzPct val="75000"/>
              <a:buFont typeface="StarSymbol"/>
              <a:buChar char=""/>
            </a:pPr>
            <a:r>
              <a:rPr lang="en-US" sz="2400">
                <a:solidFill>
                  <a:srgbClr val="1d2d44"/>
                </a:solidFill>
                <a:latin typeface="Open Sans"/>
                <a:ea typeface="Open Sans"/>
              </a:rPr>
              <a:t>Powerful application and integration platform</a:t>
            </a:r>
            <a:endParaRPr/>
          </a:p>
          <a:p>
            <a:pPr lvl="1">
              <a:lnSpc>
                <a:spcPct val="100000"/>
              </a:lnSpc>
              <a:buSzPct val="75000"/>
              <a:buFont typeface="StarSymbol"/>
              <a:buChar char=""/>
            </a:pPr>
            <a:r>
              <a:rPr lang="en-US" sz="2400">
                <a:solidFill>
                  <a:srgbClr val="1d2d44"/>
                </a:solidFill>
                <a:latin typeface="Open Sans"/>
                <a:ea typeface="Open Sans"/>
              </a:rPr>
              <a:t>7-10 apps are updated or released per week</a:t>
            </a:r>
            <a:endParaRPr/>
          </a:p>
          <a:p>
            <a:pPr lvl="1">
              <a:lnSpc>
                <a:spcPct val="100000"/>
              </a:lnSpc>
              <a:buSzPct val="75000"/>
              <a:buFont typeface="StarSymbol"/>
              <a:buChar char=""/>
            </a:pPr>
            <a:r>
              <a:rPr lang="en-US" sz="2400">
                <a:solidFill>
                  <a:srgbClr val="1d2d44"/>
                </a:solidFill>
                <a:latin typeface="Open Sans"/>
                <a:ea typeface="Open Sans"/>
              </a:rPr>
              <a:t>top 10 apps have between 11,000-26,000 downloads</a:t>
            </a:r>
            <a:endParaRPr/>
          </a:p>
        </p:txBody>
      </p:sp>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1" name="TextShape 1"/>
          <p:cNvSpPr txBox="1"/>
          <p:nvPr/>
        </p:nvSpPr>
        <p:spPr>
          <a:xfrm>
            <a:off x="392400" y="5067360"/>
            <a:ext cx="9193680" cy="1262160"/>
          </a:xfrm>
          <a:prstGeom prst="rect">
            <a:avLst/>
          </a:prstGeom>
        </p:spPr>
        <p:txBody>
          <a:bodyPr/>
          <a:p>
            <a:pPr>
              <a:lnSpc>
                <a:spcPct val="100000"/>
              </a:lnSpc>
            </a:pPr>
            <a:r>
              <a:rPr lang="en-US" sz="4000">
                <a:solidFill>
                  <a:srgbClr val="ffffff"/>
                </a:solidFill>
                <a:latin typeface="Arial"/>
                <a:ea typeface="Open Sans"/>
              </a:rPr>
              <a:t>ownCloud -- For end users</a:t>
            </a:r>
            <a:r>
              <a:rPr lang="en-US" sz="4000">
                <a:solidFill>
                  <a:srgbClr val="ffffff"/>
                </a:solidFill>
                <a:latin typeface="Arial"/>
                <a:ea typeface="Open Sans"/>
              </a:rPr>
              <a:t>
</a:t>
            </a:r>
            <a:endParaRPr/>
          </a:p>
        </p:txBody>
      </p:sp>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2" name="TextShape 1"/>
          <p:cNvSpPr txBox="1"/>
          <p:nvPr/>
        </p:nvSpPr>
        <p:spPr>
          <a:xfrm>
            <a:off x="311760" y="39600"/>
            <a:ext cx="8140680" cy="1212120"/>
          </a:xfrm>
          <a:prstGeom prst="rect">
            <a:avLst/>
          </a:prstGeom>
        </p:spPr>
        <p:txBody>
          <a:bodyPr anchor="ctr"/>
          <a:p>
            <a:pPr>
              <a:lnSpc>
                <a:spcPct val="100000"/>
              </a:lnSpc>
            </a:pPr>
            <a:r>
              <a:rPr lang="en-US" sz="3400">
                <a:solidFill>
                  <a:srgbClr val="ffffff"/>
                </a:solidFill>
                <a:latin typeface="Open Sans"/>
                <a:ea typeface="Open Sans"/>
              </a:rPr>
              <a:t>Sharing</a:t>
            </a:r>
            <a:endParaRPr/>
          </a:p>
        </p:txBody>
      </p:sp>
      <p:pic>
        <p:nvPicPr>
          <p:cNvPr id="233" name="" descr=""/>
          <p:cNvPicPr/>
          <p:nvPr/>
        </p:nvPicPr>
        <p:blipFill>
          <a:blip r:embed="rId1"/>
          <a:stretch>
            <a:fillRect/>
          </a:stretch>
        </p:blipFill>
        <p:spPr>
          <a:xfrm>
            <a:off x="447480" y="4805640"/>
            <a:ext cx="6298920" cy="2099160"/>
          </a:xfrm>
          <a:prstGeom prst="rect">
            <a:avLst/>
          </a:prstGeom>
          <a:ln>
            <a:noFill/>
          </a:ln>
        </p:spPr>
      </p:pic>
      <p:pic>
        <p:nvPicPr>
          <p:cNvPr id="234" name="" descr=""/>
          <p:cNvPicPr/>
          <p:nvPr/>
        </p:nvPicPr>
        <p:blipFill>
          <a:blip r:embed="rId2"/>
          <a:stretch>
            <a:fillRect/>
          </a:stretch>
        </p:blipFill>
        <p:spPr>
          <a:xfrm>
            <a:off x="3571560" y="1904760"/>
            <a:ext cx="2857320" cy="2857320"/>
          </a:xfrm>
          <a:prstGeom prst="rect">
            <a:avLst/>
          </a:prstGeom>
          <a:ln>
            <a:noFill/>
          </a:ln>
        </p:spPr>
      </p:pic>
      <p:pic>
        <p:nvPicPr>
          <p:cNvPr id="235" name="" descr=""/>
          <p:cNvPicPr/>
          <p:nvPr/>
        </p:nvPicPr>
        <p:blipFill>
          <a:blip r:embed="rId3"/>
          <a:stretch>
            <a:fillRect/>
          </a:stretch>
        </p:blipFill>
        <p:spPr>
          <a:xfrm>
            <a:off x="6515280" y="1919520"/>
            <a:ext cx="3485160" cy="2445840"/>
          </a:xfrm>
          <a:prstGeom prst="rect">
            <a:avLst/>
          </a:prstGeom>
          <a:ln>
            <a:noFill/>
          </a:ln>
        </p:spPr>
      </p:pic>
      <p:pic>
        <p:nvPicPr>
          <p:cNvPr id="236" name="" descr=""/>
          <p:cNvPicPr/>
          <p:nvPr/>
        </p:nvPicPr>
        <p:blipFill>
          <a:blip r:embed="rId4"/>
          <a:stretch>
            <a:fillRect/>
          </a:stretch>
        </p:blipFill>
        <p:spPr>
          <a:xfrm>
            <a:off x="348120" y="1904760"/>
            <a:ext cx="3143880" cy="2794680"/>
          </a:xfrm>
          <a:prstGeom prst="rect">
            <a:avLst/>
          </a:prstGeom>
          <a:ln>
            <a:noFill/>
          </a:ln>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